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83" r:id="rId5"/>
    <p:sldId id="262" r:id="rId6"/>
    <p:sldId id="263" r:id="rId7"/>
    <p:sldId id="257" r:id="rId8"/>
    <p:sldId id="264" r:id="rId9"/>
    <p:sldId id="275" r:id="rId10"/>
    <p:sldId id="274" r:id="rId11"/>
    <p:sldId id="285" r:id="rId12"/>
    <p:sldId id="290" r:id="rId13"/>
    <p:sldId id="273" r:id="rId14"/>
    <p:sldId id="267" r:id="rId15"/>
    <p:sldId id="265" r:id="rId16"/>
    <p:sldId id="276" r:id="rId17"/>
    <p:sldId id="277" r:id="rId18"/>
    <p:sldId id="278" r:id="rId19"/>
    <p:sldId id="279" r:id="rId20"/>
    <p:sldId id="268" r:id="rId21"/>
    <p:sldId id="269" r:id="rId22"/>
    <p:sldId id="284" r:id="rId23"/>
    <p:sldId id="286" r:id="rId24"/>
    <p:sldId id="266" r:id="rId25"/>
    <p:sldId id="280" r:id="rId26"/>
    <p:sldId id="288" r:id="rId27"/>
    <p:sldId id="289" r:id="rId28"/>
    <p:sldId id="270" r:id="rId29"/>
    <p:sldId id="291" r:id="rId30"/>
    <p:sldId id="25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CD087-684A-466F-B881-D75D704C191D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A4715048-C23D-4259-B4D1-B3A04D639050}">
      <dgm:prSet phldrT="[Tekst]"/>
      <dgm:spPr/>
      <dgm:t>
        <a:bodyPr/>
        <a:lstStyle/>
        <a:p>
          <a:r>
            <a:rPr lang="pl-PL" dirty="0"/>
            <a:t>koncepcja </a:t>
          </a:r>
          <a:r>
            <a:rPr lang="pl-PL" i="1" dirty="0" err="1"/>
            <a:t>mindfulness</a:t>
          </a:r>
          <a:endParaRPr lang="pl-PL" i="1" dirty="0"/>
        </a:p>
      </dgm:t>
    </dgm:pt>
    <dgm:pt modelId="{5BD6C611-7903-4D68-A330-AB64899D2575}" type="parTrans" cxnId="{59A3A853-3330-4029-8A15-BE805D0894F1}">
      <dgm:prSet/>
      <dgm:spPr/>
      <dgm:t>
        <a:bodyPr/>
        <a:lstStyle/>
        <a:p>
          <a:endParaRPr lang="pl-PL"/>
        </a:p>
      </dgm:t>
    </dgm:pt>
    <dgm:pt modelId="{4A0557D5-C5B9-4F83-AF09-9518BF5F93EB}" type="sibTrans" cxnId="{59A3A853-3330-4029-8A15-BE805D0894F1}">
      <dgm:prSet/>
      <dgm:spPr/>
      <dgm:t>
        <a:bodyPr/>
        <a:lstStyle/>
        <a:p>
          <a:endParaRPr lang="pl-PL"/>
        </a:p>
      </dgm:t>
    </dgm:pt>
    <dgm:pt modelId="{74F14911-AE5E-45FB-8B3B-E2ABE9E8EE42}" type="asst">
      <dgm:prSet phldrT="[Tekst]"/>
      <dgm:spPr/>
      <dgm:t>
        <a:bodyPr/>
        <a:lstStyle/>
        <a:p>
          <a:r>
            <a:rPr lang="pl-PL" i="1" dirty="0" err="1"/>
            <a:t>slow</a:t>
          </a:r>
          <a:r>
            <a:rPr lang="pl-PL" i="1" dirty="0"/>
            <a:t> </a:t>
          </a:r>
          <a:r>
            <a:rPr lang="pl-PL" i="1" dirty="0" err="1"/>
            <a:t>movement</a:t>
          </a:r>
          <a:endParaRPr lang="pl-PL" i="1" dirty="0"/>
        </a:p>
      </dgm:t>
    </dgm:pt>
    <dgm:pt modelId="{662B5752-8410-4542-A658-F622DAF2EDF5}" type="parTrans" cxnId="{9C2467F1-99AD-46F2-B183-91AA1C2C842D}">
      <dgm:prSet/>
      <dgm:spPr/>
      <dgm:t>
        <a:bodyPr/>
        <a:lstStyle/>
        <a:p>
          <a:endParaRPr lang="pl-PL"/>
        </a:p>
      </dgm:t>
    </dgm:pt>
    <dgm:pt modelId="{0BBDB96C-09DC-477F-9746-2A81EAEF5741}" type="sibTrans" cxnId="{9C2467F1-99AD-46F2-B183-91AA1C2C842D}">
      <dgm:prSet/>
      <dgm:spPr/>
      <dgm:t>
        <a:bodyPr/>
        <a:lstStyle/>
        <a:p>
          <a:endParaRPr lang="pl-PL"/>
        </a:p>
      </dgm:t>
    </dgm:pt>
    <dgm:pt modelId="{EB5B7997-3E0C-406E-B6A8-8189ABEBCA8D}">
      <dgm:prSet phldrT="[Teks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dirty="0" err="1"/>
            <a:t>slow</a:t>
          </a:r>
          <a:r>
            <a:rPr lang="pl-PL" dirty="0"/>
            <a:t> science</a:t>
          </a:r>
        </a:p>
      </dgm:t>
    </dgm:pt>
    <dgm:pt modelId="{7B970350-D24E-41A7-9B3A-17D230764740}" type="parTrans" cxnId="{76182060-FD14-429F-9EF0-F159FE595D63}">
      <dgm:prSet/>
      <dgm:spPr/>
      <dgm:t>
        <a:bodyPr/>
        <a:lstStyle/>
        <a:p>
          <a:endParaRPr lang="pl-PL"/>
        </a:p>
      </dgm:t>
    </dgm:pt>
    <dgm:pt modelId="{BC9E8788-D0A2-499F-B3F3-F58E954AD319}" type="sibTrans" cxnId="{76182060-FD14-429F-9EF0-F159FE595D63}">
      <dgm:prSet/>
      <dgm:spPr/>
      <dgm:t>
        <a:bodyPr/>
        <a:lstStyle/>
        <a:p>
          <a:endParaRPr lang="pl-PL"/>
        </a:p>
      </dgm:t>
    </dgm:pt>
    <dgm:pt modelId="{F607B01D-2C22-4531-A6DB-58445DA3AD74}">
      <dgm:prSet phldrT="[Tekst]"/>
      <dgm:spPr/>
      <dgm:t>
        <a:bodyPr/>
        <a:lstStyle/>
        <a:p>
          <a:r>
            <a:rPr lang="pl-PL" dirty="0" err="1"/>
            <a:t>slow</a:t>
          </a:r>
          <a:r>
            <a:rPr lang="pl-PL" dirty="0"/>
            <a:t> food</a:t>
          </a:r>
        </a:p>
      </dgm:t>
    </dgm:pt>
    <dgm:pt modelId="{C4B0DC60-3923-4A87-B548-AF58508867B9}" type="parTrans" cxnId="{16D75792-FA68-468B-B0DD-14F3E1D9FDAC}">
      <dgm:prSet/>
      <dgm:spPr/>
      <dgm:t>
        <a:bodyPr/>
        <a:lstStyle/>
        <a:p>
          <a:endParaRPr lang="pl-PL"/>
        </a:p>
      </dgm:t>
    </dgm:pt>
    <dgm:pt modelId="{52EFC986-E4F3-47F3-8389-92A9A3FFAA4A}" type="sibTrans" cxnId="{16D75792-FA68-468B-B0DD-14F3E1D9FDAC}">
      <dgm:prSet/>
      <dgm:spPr/>
      <dgm:t>
        <a:bodyPr/>
        <a:lstStyle/>
        <a:p>
          <a:endParaRPr lang="pl-PL"/>
        </a:p>
      </dgm:t>
    </dgm:pt>
    <dgm:pt modelId="{43BFBDFE-80D6-4BAE-A81B-ECA13B47CB46}">
      <dgm:prSet phldrT="[Tekst]"/>
      <dgm:spPr/>
      <dgm:t>
        <a:bodyPr/>
        <a:lstStyle/>
        <a:p>
          <a:r>
            <a:rPr lang="pl-PL" dirty="0" err="1"/>
            <a:t>slow</a:t>
          </a:r>
          <a:r>
            <a:rPr lang="pl-PL" dirty="0"/>
            <a:t> </a:t>
          </a:r>
          <a:r>
            <a:rPr lang="pl-PL" dirty="0" err="1"/>
            <a:t>cinema</a:t>
          </a:r>
          <a:endParaRPr lang="pl-PL" dirty="0"/>
        </a:p>
      </dgm:t>
    </dgm:pt>
    <dgm:pt modelId="{3AE2DC49-0144-4527-99E2-0FC6126EEDEE}" type="parTrans" cxnId="{43BFFD2F-2887-4DE9-B9CA-718077558AA3}">
      <dgm:prSet/>
      <dgm:spPr/>
      <dgm:t>
        <a:bodyPr/>
        <a:lstStyle/>
        <a:p>
          <a:endParaRPr lang="pl-PL"/>
        </a:p>
      </dgm:t>
    </dgm:pt>
    <dgm:pt modelId="{F11BF3B9-8F4A-48C7-95F7-90ECABA098E0}" type="sibTrans" cxnId="{43BFFD2F-2887-4DE9-B9CA-718077558AA3}">
      <dgm:prSet/>
      <dgm:spPr/>
      <dgm:t>
        <a:bodyPr/>
        <a:lstStyle/>
        <a:p>
          <a:endParaRPr lang="pl-PL"/>
        </a:p>
      </dgm:t>
    </dgm:pt>
    <dgm:pt modelId="{883B3798-F5FC-445B-936B-EBFF491B7990}" type="pres">
      <dgm:prSet presAssocID="{CA2CD087-684A-466F-B881-D75D704C191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82733E67-D3C9-4C76-9BE3-6DC60F52D285}" type="pres">
      <dgm:prSet presAssocID="{A4715048-C23D-4259-B4D1-B3A04D639050}" presName="hierRoot1" presStyleCnt="0">
        <dgm:presLayoutVars>
          <dgm:hierBranch val="init"/>
        </dgm:presLayoutVars>
      </dgm:prSet>
      <dgm:spPr/>
    </dgm:pt>
    <dgm:pt modelId="{48170482-8601-4926-8E82-CA3272D35435}" type="pres">
      <dgm:prSet presAssocID="{A4715048-C23D-4259-B4D1-B3A04D639050}" presName="rootComposite1" presStyleCnt="0"/>
      <dgm:spPr/>
    </dgm:pt>
    <dgm:pt modelId="{4AE926B3-613D-407E-8B40-5768B9EDED8E}" type="pres">
      <dgm:prSet presAssocID="{A4715048-C23D-4259-B4D1-B3A04D63905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CF8F006-67CC-4B13-BA24-90EA099C6AC5}" type="pres">
      <dgm:prSet presAssocID="{A4715048-C23D-4259-B4D1-B3A04D639050}" presName="rootConnector1" presStyleLbl="node1" presStyleIdx="0" presStyleCnt="0"/>
      <dgm:spPr/>
      <dgm:t>
        <a:bodyPr/>
        <a:lstStyle/>
        <a:p>
          <a:endParaRPr lang="pl-PL"/>
        </a:p>
      </dgm:t>
    </dgm:pt>
    <dgm:pt modelId="{A3953724-562C-45A7-BCE6-D070237F4763}" type="pres">
      <dgm:prSet presAssocID="{A4715048-C23D-4259-B4D1-B3A04D639050}" presName="hierChild2" presStyleCnt="0"/>
      <dgm:spPr/>
    </dgm:pt>
    <dgm:pt modelId="{04194322-463D-4F9B-A75B-B5E0EB90C47D}" type="pres">
      <dgm:prSet presAssocID="{7B970350-D24E-41A7-9B3A-17D230764740}" presName="Name64" presStyleLbl="parChTrans1D2" presStyleIdx="0" presStyleCnt="4"/>
      <dgm:spPr/>
      <dgm:t>
        <a:bodyPr/>
        <a:lstStyle/>
        <a:p>
          <a:endParaRPr lang="pl-PL"/>
        </a:p>
      </dgm:t>
    </dgm:pt>
    <dgm:pt modelId="{08403551-6B66-4893-AAFB-DAD6879E08C8}" type="pres">
      <dgm:prSet presAssocID="{EB5B7997-3E0C-406E-B6A8-8189ABEBCA8D}" presName="hierRoot2" presStyleCnt="0">
        <dgm:presLayoutVars>
          <dgm:hierBranch val="init"/>
        </dgm:presLayoutVars>
      </dgm:prSet>
      <dgm:spPr/>
    </dgm:pt>
    <dgm:pt modelId="{6D7413F4-9548-4040-A87D-92ED98DAA47E}" type="pres">
      <dgm:prSet presAssocID="{EB5B7997-3E0C-406E-B6A8-8189ABEBCA8D}" presName="rootComposite" presStyleCnt="0"/>
      <dgm:spPr/>
    </dgm:pt>
    <dgm:pt modelId="{CBB9DDF6-E465-4B12-AE76-BBCBC3527A26}" type="pres">
      <dgm:prSet presAssocID="{EB5B7997-3E0C-406E-B6A8-8189ABEBCA8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EC4756C-B782-474F-BCCA-692D7C7076D7}" type="pres">
      <dgm:prSet presAssocID="{EB5B7997-3E0C-406E-B6A8-8189ABEBCA8D}" presName="rootConnector" presStyleLbl="node2" presStyleIdx="0" presStyleCnt="3"/>
      <dgm:spPr/>
      <dgm:t>
        <a:bodyPr/>
        <a:lstStyle/>
        <a:p>
          <a:endParaRPr lang="pl-PL"/>
        </a:p>
      </dgm:t>
    </dgm:pt>
    <dgm:pt modelId="{77BFD0F5-589E-4146-B696-B8F6D1DBD2D1}" type="pres">
      <dgm:prSet presAssocID="{EB5B7997-3E0C-406E-B6A8-8189ABEBCA8D}" presName="hierChild4" presStyleCnt="0"/>
      <dgm:spPr/>
    </dgm:pt>
    <dgm:pt modelId="{BD5D9EE4-68DB-4E9B-99E9-0A3895C06499}" type="pres">
      <dgm:prSet presAssocID="{EB5B7997-3E0C-406E-B6A8-8189ABEBCA8D}" presName="hierChild5" presStyleCnt="0"/>
      <dgm:spPr/>
    </dgm:pt>
    <dgm:pt modelId="{6086C406-B67B-4153-8024-87D7ABA0152C}" type="pres">
      <dgm:prSet presAssocID="{C4B0DC60-3923-4A87-B548-AF58508867B9}" presName="Name64" presStyleLbl="parChTrans1D2" presStyleIdx="1" presStyleCnt="4"/>
      <dgm:spPr/>
      <dgm:t>
        <a:bodyPr/>
        <a:lstStyle/>
        <a:p>
          <a:endParaRPr lang="pl-PL"/>
        </a:p>
      </dgm:t>
    </dgm:pt>
    <dgm:pt modelId="{27C9DF47-20EB-484D-B379-82A6D7828D3A}" type="pres">
      <dgm:prSet presAssocID="{F607B01D-2C22-4531-A6DB-58445DA3AD74}" presName="hierRoot2" presStyleCnt="0">
        <dgm:presLayoutVars>
          <dgm:hierBranch val="init"/>
        </dgm:presLayoutVars>
      </dgm:prSet>
      <dgm:spPr/>
    </dgm:pt>
    <dgm:pt modelId="{3C848B4E-85FE-4EEE-96DD-5882A365B483}" type="pres">
      <dgm:prSet presAssocID="{F607B01D-2C22-4531-A6DB-58445DA3AD74}" presName="rootComposite" presStyleCnt="0"/>
      <dgm:spPr/>
    </dgm:pt>
    <dgm:pt modelId="{50A6181F-888E-4C55-85E2-055479578B6C}" type="pres">
      <dgm:prSet presAssocID="{F607B01D-2C22-4531-A6DB-58445DA3AD74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06F9648-0F3F-4BD7-9979-0937DB87A561}" type="pres">
      <dgm:prSet presAssocID="{F607B01D-2C22-4531-A6DB-58445DA3AD74}" presName="rootConnector" presStyleLbl="node2" presStyleIdx="1" presStyleCnt="3"/>
      <dgm:spPr/>
      <dgm:t>
        <a:bodyPr/>
        <a:lstStyle/>
        <a:p>
          <a:endParaRPr lang="pl-PL"/>
        </a:p>
      </dgm:t>
    </dgm:pt>
    <dgm:pt modelId="{8181EC51-7095-4F50-8902-70B140F3DB33}" type="pres">
      <dgm:prSet presAssocID="{F607B01D-2C22-4531-A6DB-58445DA3AD74}" presName="hierChild4" presStyleCnt="0"/>
      <dgm:spPr/>
    </dgm:pt>
    <dgm:pt modelId="{FE676D74-93A6-4FFB-9511-9457213BC71B}" type="pres">
      <dgm:prSet presAssocID="{F607B01D-2C22-4531-A6DB-58445DA3AD74}" presName="hierChild5" presStyleCnt="0"/>
      <dgm:spPr/>
    </dgm:pt>
    <dgm:pt modelId="{0AAF3053-1F20-4FA1-8FE1-87614D5107C3}" type="pres">
      <dgm:prSet presAssocID="{3AE2DC49-0144-4527-99E2-0FC6126EEDEE}" presName="Name64" presStyleLbl="parChTrans1D2" presStyleIdx="2" presStyleCnt="4"/>
      <dgm:spPr/>
      <dgm:t>
        <a:bodyPr/>
        <a:lstStyle/>
        <a:p>
          <a:endParaRPr lang="pl-PL"/>
        </a:p>
      </dgm:t>
    </dgm:pt>
    <dgm:pt modelId="{06EFCD37-562A-4970-BC9E-E4FCF69E66F5}" type="pres">
      <dgm:prSet presAssocID="{43BFBDFE-80D6-4BAE-A81B-ECA13B47CB46}" presName="hierRoot2" presStyleCnt="0">
        <dgm:presLayoutVars>
          <dgm:hierBranch val="init"/>
        </dgm:presLayoutVars>
      </dgm:prSet>
      <dgm:spPr/>
    </dgm:pt>
    <dgm:pt modelId="{99E7AC13-7095-4137-A51F-61EDD5269C7E}" type="pres">
      <dgm:prSet presAssocID="{43BFBDFE-80D6-4BAE-A81B-ECA13B47CB46}" presName="rootComposite" presStyleCnt="0"/>
      <dgm:spPr/>
    </dgm:pt>
    <dgm:pt modelId="{EABA9ED0-F211-439E-A8B3-4D9E85DA455A}" type="pres">
      <dgm:prSet presAssocID="{43BFBDFE-80D6-4BAE-A81B-ECA13B47CB46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3F6ED2B-9E53-41F7-8876-2E3D07D3E6CE}" type="pres">
      <dgm:prSet presAssocID="{43BFBDFE-80D6-4BAE-A81B-ECA13B47CB46}" presName="rootConnector" presStyleLbl="node2" presStyleIdx="2" presStyleCnt="3"/>
      <dgm:spPr/>
      <dgm:t>
        <a:bodyPr/>
        <a:lstStyle/>
        <a:p>
          <a:endParaRPr lang="pl-PL"/>
        </a:p>
      </dgm:t>
    </dgm:pt>
    <dgm:pt modelId="{45EFFD30-F348-497D-8AFC-BB488E97F8E2}" type="pres">
      <dgm:prSet presAssocID="{43BFBDFE-80D6-4BAE-A81B-ECA13B47CB46}" presName="hierChild4" presStyleCnt="0"/>
      <dgm:spPr/>
    </dgm:pt>
    <dgm:pt modelId="{CE1DCA01-6923-46FC-82C3-C03014E2238B}" type="pres">
      <dgm:prSet presAssocID="{43BFBDFE-80D6-4BAE-A81B-ECA13B47CB46}" presName="hierChild5" presStyleCnt="0"/>
      <dgm:spPr/>
    </dgm:pt>
    <dgm:pt modelId="{76F4ED1D-4C90-44E1-A678-E7CC1B2DE7E0}" type="pres">
      <dgm:prSet presAssocID="{A4715048-C23D-4259-B4D1-B3A04D639050}" presName="hierChild3" presStyleCnt="0"/>
      <dgm:spPr/>
    </dgm:pt>
    <dgm:pt modelId="{486561B8-E9EE-4BE0-8743-A3186C77EA5B}" type="pres">
      <dgm:prSet presAssocID="{662B5752-8410-4542-A658-F622DAF2EDF5}" presName="Name115" presStyleLbl="parChTrans1D2" presStyleIdx="3" presStyleCnt="4"/>
      <dgm:spPr/>
      <dgm:t>
        <a:bodyPr/>
        <a:lstStyle/>
        <a:p>
          <a:endParaRPr lang="pl-PL"/>
        </a:p>
      </dgm:t>
    </dgm:pt>
    <dgm:pt modelId="{DE7B018B-D063-42F4-9D24-5947A9A28318}" type="pres">
      <dgm:prSet presAssocID="{74F14911-AE5E-45FB-8B3B-E2ABE9E8EE42}" presName="hierRoot3" presStyleCnt="0">
        <dgm:presLayoutVars>
          <dgm:hierBranch val="init"/>
        </dgm:presLayoutVars>
      </dgm:prSet>
      <dgm:spPr/>
    </dgm:pt>
    <dgm:pt modelId="{B36E52E3-F1F0-4E21-A7F0-FCE554DF8E17}" type="pres">
      <dgm:prSet presAssocID="{74F14911-AE5E-45FB-8B3B-E2ABE9E8EE42}" presName="rootComposite3" presStyleCnt="0"/>
      <dgm:spPr/>
    </dgm:pt>
    <dgm:pt modelId="{9C3F0760-901C-43B7-BB19-8BA05F85EAF5}" type="pres">
      <dgm:prSet presAssocID="{74F14911-AE5E-45FB-8B3B-E2ABE9E8EE42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20855E9-8F93-4D09-AA39-D05A7B8CF941}" type="pres">
      <dgm:prSet presAssocID="{74F14911-AE5E-45FB-8B3B-E2ABE9E8EE42}" presName="rootConnector3" presStyleLbl="asst1" presStyleIdx="0" presStyleCnt="1"/>
      <dgm:spPr/>
      <dgm:t>
        <a:bodyPr/>
        <a:lstStyle/>
        <a:p>
          <a:endParaRPr lang="pl-PL"/>
        </a:p>
      </dgm:t>
    </dgm:pt>
    <dgm:pt modelId="{BE9B4FB0-1261-4BC1-A1B7-23E049294C55}" type="pres">
      <dgm:prSet presAssocID="{74F14911-AE5E-45FB-8B3B-E2ABE9E8EE42}" presName="hierChild6" presStyleCnt="0"/>
      <dgm:spPr/>
    </dgm:pt>
    <dgm:pt modelId="{E7B29CC9-0229-419F-975C-7885F6377ED9}" type="pres">
      <dgm:prSet presAssocID="{74F14911-AE5E-45FB-8B3B-E2ABE9E8EE42}" presName="hierChild7" presStyleCnt="0"/>
      <dgm:spPr/>
    </dgm:pt>
  </dgm:ptLst>
  <dgm:cxnLst>
    <dgm:cxn modelId="{8389FEAB-3F46-40F4-811E-49C83E0FAAB2}" type="presOf" srcId="{74F14911-AE5E-45FB-8B3B-E2ABE9E8EE42}" destId="{F20855E9-8F93-4D09-AA39-D05A7B8CF941}" srcOrd="1" destOrd="0" presId="urn:microsoft.com/office/officeart/2009/3/layout/HorizontalOrganizationChart"/>
    <dgm:cxn modelId="{EE59BAEA-E30C-4FF7-9A93-331D64F13104}" type="presOf" srcId="{A4715048-C23D-4259-B4D1-B3A04D639050}" destId="{4AE926B3-613D-407E-8B40-5768B9EDED8E}" srcOrd="0" destOrd="0" presId="urn:microsoft.com/office/officeart/2009/3/layout/HorizontalOrganizationChart"/>
    <dgm:cxn modelId="{76182060-FD14-429F-9EF0-F159FE595D63}" srcId="{A4715048-C23D-4259-B4D1-B3A04D639050}" destId="{EB5B7997-3E0C-406E-B6A8-8189ABEBCA8D}" srcOrd="1" destOrd="0" parTransId="{7B970350-D24E-41A7-9B3A-17D230764740}" sibTransId="{BC9E8788-D0A2-499F-B3F3-F58E954AD319}"/>
    <dgm:cxn modelId="{079B322C-D9F5-4A37-841E-ADA038BE6326}" type="presOf" srcId="{F607B01D-2C22-4531-A6DB-58445DA3AD74}" destId="{606F9648-0F3F-4BD7-9979-0937DB87A561}" srcOrd="1" destOrd="0" presId="urn:microsoft.com/office/officeart/2009/3/layout/HorizontalOrganizationChart"/>
    <dgm:cxn modelId="{463FF629-FD4F-4602-B8E3-717C2171F4A3}" type="presOf" srcId="{43BFBDFE-80D6-4BAE-A81B-ECA13B47CB46}" destId="{EABA9ED0-F211-439E-A8B3-4D9E85DA455A}" srcOrd="0" destOrd="0" presId="urn:microsoft.com/office/officeart/2009/3/layout/HorizontalOrganizationChart"/>
    <dgm:cxn modelId="{0938123B-8D8A-41A3-96B2-DD4CDADC6325}" type="presOf" srcId="{F607B01D-2C22-4531-A6DB-58445DA3AD74}" destId="{50A6181F-888E-4C55-85E2-055479578B6C}" srcOrd="0" destOrd="0" presId="urn:microsoft.com/office/officeart/2009/3/layout/HorizontalOrganizationChart"/>
    <dgm:cxn modelId="{5D1D1AB3-E009-4C45-B9B6-DAE8B3E2CB59}" type="presOf" srcId="{EB5B7997-3E0C-406E-B6A8-8189ABEBCA8D}" destId="{CBB9DDF6-E465-4B12-AE76-BBCBC3527A26}" srcOrd="0" destOrd="0" presId="urn:microsoft.com/office/officeart/2009/3/layout/HorizontalOrganizationChart"/>
    <dgm:cxn modelId="{ECFF92B2-158B-4BAD-B6E2-0D2906655F34}" type="presOf" srcId="{C4B0DC60-3923-4A87-B548-AF58508867B9}" destId="{6086C406-B67B-4153-8024-87D7ABA0152C}" srcOrd="0" destOrd="0" presId="urn:microsoft.com/office/officeart/2009/3/layout/HorizontalOrganizationChart"/>
    <dgm:cxn modelId="{59A3A853-3330-4029-8A15-BE805D0894F1}" srcId="{CA2CD087-684A-466F-B881-D75D704C191D}" destId="{A4715048-C23D-4259-B4D1-B3A04D639050}" srcOrd="0" destOrd="0" parTransId="{5BD6C611-7903-4D68-A330-AB64899D2575}" sibTransId="{4A0557D5-C5B9-4F83-AF09-9518BF5F93EB}"/>
    <dgm:cxn modelId="{920A9532-9A60-4051-BF67-5A28F0D30FC4}" type="presOf" srcId="{A4715048-C23D-4259-B4D1-B3A04D639050}" destId="{2CF8F006-67CC-4B13-BA24-90EA099C6AC5}" srcOrd="1" destOrd="0" presId="urn:microsoft.com/office/officeart/2009/3/layout/HorizontalOrganizationChart"/>
    <dgm:cxn modelId="{D22EF270-4535-472C-8C06-CEEC3487B4FB}" type="presOf" srcId="{43BFBDFE-80D6-4BAE-A81B-ECA13B47CB46}" destId="{43F6ED2B-9E53-41F7-8876-2E3D07D3E6CE}" srcOrd="1" destOrd="0" presId="urn:microsoft.com/office/officeart/2009/3/layout/HorizontalOrganizationChart"/>
    <dgm:cxn modelId="{6A2F7292-2727-448B-B6FC-66D766952ED4}" type="presOf" srcId="{74F14911-AE5E-45FB-8B3B-E2ABE9E8EE42}" destId="{9C3F0760-901C-43B7-BB19-8BA05F85EAF5}" srcOrd="0" destOrd="0" presId="urn:microsoft.com/office/officeart/2009/3/layout/HorizontalOrganizationChart"/>
    <dgm:cxn modelId="{43BFFD2F-2887-4DE9-B9CA-718077558AA3}" srcId="{A4715048-C23D-4259-B4D1-B3A04D639050}" destId="{43BFBDFE-80D6-4BAE-A81B-ECA13B47CB46}" srcOrd="3" destOrd="0" parTransId="{3AE2DC49-0144-4527-99E2-0FC6126EEDEE}" sibTransId="{F11BF3B9-8F4A-48C7-95F7-90ECABA098E0}"/>
    <dgm:cxn modelId="{9C2467F1-99AD-46F2-B183-91AA1C2C842D}" srcId="{A4715048-C23D-4259-B4D1-B3A04D639050}" destId="{74F14911-AE5E-45FB-8B3B-E2ABE9E8EE42}" srcOrd="0" destOrd="0" parTransId="{662B5752-8410-4542-A658-F622DAF2EDF5}" sibTransId="{0BBDB96C-09DC-477F-9746-2A81EAEF5741}"/>
    <dgm:cxn modelId="{DA151CC8-B881-480C-9500-AB9FBA5768E9}" type="presOf" srcId="{3AE2DC49-0144-4527-99E2-0FC6126EEDEE}" destId="{0AAF3053-1F20-4FA1-8FE1-87614D5107C3}" srcOrd="0" destOrd="0" presId="urn:microsoft.com/office/officeart/2009/3/layout/HorizontalOrganizationChart"/>
    <dgm:cxn modelId="{27AA7A82-C5F7-4439-9E57-BA962F13E777}" type="presOf" srcId="{CA2CD087-684A-466F-B881-D75D704C191D}" destId="{883B3798-F5FC-445B-936B-EBFF491B7990}" srcOrd="0" destOrd="0" presId="urn:microsoft.com/office/officeart/2009/3/layout/HorizontalOrganizationChart"/>
    <dgm:cxn modelId="{16D75792-FA68-468B-B0DD-14F3E1D9FDAC}" srcId="{A4715048-C23D-4259-B4D1-B3A04D639050}" destId="{F607B01D-2C22-4531-A6DB-58445DA3AD74}" srcOrd="2" destOrd="0" parTransId="{C4B0DC60-3923-4A87-B548-AF58508867B9}" sibTransId="{52EFC986-E4F3-47F3-8389-92A9A3FFAA4A}"/>
    <dgm:cxn modelId="{5E03B55F-999A-46FD-B770-B889AF1E4D16}" type="presOf" srcId="{EB5B7997-3E0C-406E-B6A8-8189ABEBCA8D}" destId="{2EC4756C-B782-474F-BCCA-692D7C7076D7}" srcOrd="1" destOrd="0" presId="urn:microsoft.com/office/officeart/2009/3/layout/HorizontalOrganizationChart"/>
    <dgm:cxn modelId="{3783407B-3099-45BC-B947-B029549B1704}" type="presOf" srcId="{7B970350-D24E-41A7-9B3A-17D230764740}" destId="{04194322-463D-4F9B-A75B-B5E0EB90C47D}" srcOrd="0" destOrd="0" presId="urn:microsoft.com/office/officeart/2009/3/layout/HorizontalOrganizationChart"/>
    <dgm:cxn modelId="{63BBFC70-8FCA-4019-BB67-A26A36569484}" type="presOf" srcId="{662B5752-8410-4542-A658-F622DAF2EDF5}" destId="{486561B8-E9EE-4BE0-8743-A3186C77EA5B}" srcOrd="0" destOrd="0" presId="urn:microsoft.com/office/officeart/2009/3/layout/HorizontalOrganizationChart"/>
    <dgm:cxn modelId="{E869BBA7-5D00-4959-B654-E50BEA9967E4}" type="presParOf" srcId="{883B3798-F5FC-445B-936B-EBFF491B7990}" destId="{82733E67-D3C9-4C76-9BE3-6DC60F52D285}" srcOrd="0" destOrd="0" presId="urn:microsoft.com/office/officeart/2009/3/layout/HorizontalOrganizationChart"/>
    <dgm:cxn modelId="{FE38A7AB-93C0-441E-9447-F57412F5165F}" type="presParOf" srcId="{82733E67-D3C9-4C76-9BE3-6DC60F52D285}" destId="{48170482-8601-4926-8E82-CA3272D35435}" srcOrd="0" destOrd="0" presId="urn:microsoft.com/office/officeart/2009/3/layout/HorizontalOrganizationChart"/>
    <dgm:cxn modelId="{87FCD62F-74DD-4C94-82F9-73671FF441DB}" type="presParOf" srcId="{48170482-8601-4926-8E82-CA3272D35435}" destId="{4AE926B3-613D-407E-8B40-5768B9EDED8E}" srcOrd="0" destOrd="0" presId="urn:microsoft.com/office/officeart/2009/3/layout/HorizontalOrganizationChart"/>
    <dgm:cxn modelId="{C3ED3DC2-8D1B-4F0E-97EA-60C9926DD69F}" type="presParOf" srcId="{48170482-8601-4926-8E82-CA3272D35435}" destId="{2CF8F006-67CC-4B13-BA24-90EA099C6AC5}" srcOrd="1" destOrd="0" presId="urn:microsoft.com/office/officeart/2009/3/layout/HorizontalOrganizationChart"/>
    <dgm:cxn modelId="{64F8DCC4-0EC0-46F8-B141-6D904D203D60}" type="presParOf" srcId="{82733E67-D3C9-4C76-9BE3-6DC60F52D285}" destId="{A3953724-562C-45A7-BCE6-D070237F4763}" srcOrd="1" destOrd="0" presId="urn:microsoft.com/office/officeart/2009/3/layout/HorizontalOrganizationChart"/>
    <dgm:cxn modelId="{4E522AB7-A173-4F4A-8328-703EE692B8AB}" type="presParOf" srcId="{A3953724-562C-45A7-BCE6-D070237F4763}" destId="{04194322-463D-4F9B-A75B-B5E0EB90C47D}" srcOrd="0" destOrd="0" presId="urn:microsoft.com/office/officeart/2009/3/layout/HorizontalOrganizationChart"/>
    <dgm:cxn modelId="{0CE6DB68-CDA0-4DF4-ACEC-9FACE2FA51C7}" type="presParOf" srcId="{A3953724-562C-45A7-BCE6-D070237F4763}" destId="{08403551-6B66-4893-AAFB-DAD6879E08C8}" srcOrd="1" destOrd="0" presId="urn:microsoft.com/office/officeart/2009/3/layout/HorizontalOrganizationChart"/>
    <dgm:cxn modelId="{559E43B1-458C-411D-B657-E5B2F77816CE}" type="presParOf" srcId="{08403551-6B66-4893-AAFB-DAD6879E08C8}" destId="{6D7413F4-9548-4040-A87D-92ED98DAA47E}" srcOrd="0" destOrd="0" presId="urn:microsoft.com/office/officeart/2009/3/layout/HorizontalOrganizationChart"/>
    <dgm:cxn modelId="{5B67679B-CDD2-4BC0-A4AB-CF29564446F1}" type="presParOf" srcId="{6D7413F4-9548-4040-A87D-92ED98DAA47E}" destId="{CBB9DDF6-E465-4B12-AE76-BBCBC3527A26}" srcOrd="0" destOrd="0" presId="urn:microsoft.com/office/officeart/2009/3/layout/HorizontalOrganizationChart"/>
    <dgm:cxn modelId="{CDB10C6A-FDB5-4E02-BC1F-FD95234F6C04}" type="presParOf" srcId="{6D7413F4-9548-4040-A87D-92ED98DAA47E}" destId="{2EC4756C-B782-474F-BCCA-692D7C7076D7}" srcOrd="1" destOrd="0" presId="urn:microsoft.com/office/officeart/2009/3/layout/HorizontalOrganizationChart"/>
    <dgm:cxn modelId="{90A80A10-BD19-4CCE-BE5B-09753C43BE1F}" type="presParOf" srcId="{08403551-6B66-4893-AAFB-DAD6879E08C8}" destId="{77BFD0F5-589E-4146-B696-B8F6D1DBD2D1}" srcOrd="1" destOrd="0" presId="urn:microsoft.com/office/officeart/2009/3/layout/HorizontalOrganizationChart"/>
    <dgm:cxn modelId="{4DD1671D-8A7B-475F-A508-847E395A0CFB}" type="presParOf" srcId="{08403551-6B66-4893-AAFB-DAD6879E08C8}" destId="{BD5D9EE4-68DB-4E9B-99E9-0A3895C06499}" srcOrd="2" destOrd="0" presId="urn:microsoft.com/office/officeart/2009/3/layout/HorizontalOrganizationChart"/>
    <dgm:cxn modelId="{B00EAE0B-ECD5-409E-BB8A-B036DA686FEB}" type="presParOf" srcId="{A3953724-562C-45A7-BCE6-D070237F4763}" destId="{6086C406-B67B-4153-8024-87D7ABA0152C}" srcOrd="2" destOrd="0" presId="urn:microsoft.com/office/officeart/2009/3/layout/HorizontalOrganizationChart"/>
    <dgm:cxn modelId="{E6D92611-22CD-4776-9BBC-006093C5D25F}" type="presParOf" srcId="{A3953724-562C-45A7-BCE6-D070237F4763}" destId="{27C9DF47-20EB-484D-B379-82A6D7828D3A}" srcOrd="3" destOrd="0" presId="urn:microsoft.com/office/officeart/2009/3/layout/HorizontalOrganizationChart"/>
    <dgm:cxn modelId="{E7A26318-A450-4724-9FFB-27DEC5C64240}" type="presParOf" srcId="{27C9DF47-20EB-484D-B379-82A6D7828D3A}" destId="{3C848B4E-85FE-4EEE-96DD-5882A365B483}" srcOrd="0" destOrd="0" presId="urn:microsoft.com/office/officeart/2009/3/layout/HorizontalOrganizationChart"/>
    <dgm:cxn modelId="{4E7C6A7E-67E3-416C-8E87-72DB28B8F03C}" type="presParOf" srcId="{3C848B4E-85FE-4EEE-96DD-5882A365B483}" destId="{50A6181F-888E-4C55-85E2-055479578B6C}" srcOrd="0" destOrd="0" presId="urn:microsoft.com/office/officeart/2009/3/layout/HorizontalOrganizationChart"/>
    <dgm:cxn modelId="{E3475CDF-2EA4-4023-A1F5-4950AE57A51A}" type="presParOf" srcId="{3C848B4E-85FE-4EEE-96DD-5882A365B483}" destId="{606F9648-0F3F-4BD7-9979-0937DB87A561}" srcOrd="1" destOrd="0" presId="urn:microsoft.com/office/officeart/2009/3/layout/HorizontalOrganizationChart"/>
    <dgm:cxn modelId="{7B73CDE0-2F58-4469-888F-F889F2A61CC9}" type="presParOf" srcId="{27C9DF47-20EB-484D-B379-82A6D7828D3A}" destId="{8181EC51-7095-4F50-8902-70B140F3DB33}" srcOrd="1" destOrd="0" presId="urn:microsoft.com/office/officeart/2009/3/layout/HorizontalOrganizationChart"/>
    <dgm:cxn modelId="{A888C319-BA1C-4D92-AE10-A8F33E025916}" type="presParOf" srcId="{27C9DF47-20EB-484D-B379-82A6D7828D3A}" destId="{FE676D74-93A6-4FFB-9511-9457213BC71B}" srcOrd="2" destOrd="0" presId="urn:microsoft.com/office/officeart/2009/3/layout/HorizontalOrganizationChart"/>
    <dgm:cxn modelId="{7939EC02-A1B2-4030-89D0-E1F14C029D21}" type="presParOf" srcId="{A3953724-562C-45A7-BCE6-D070237F4763}" destId="{0AAF3053-1F20-4FA1-8FE1-87614D5107C3}" srcOrd="4" destOrd="0" presId="urn:microsoft.com/office/officeart/2009/3/layout/HorizontalOrganizationChart"/>
    <dgm:cxn modelId="{EFF91CC5-7F18-48D1-BAA0-B1052D15A572}" type="presParOf" srcId="{A3953724-562C-45A7-BCE6-D070237F4763}" destId="{06EFCD37-562A-4970-BC9E-E4FCF69E66F5}" srcOrd="5" destOrd="0" presId="urn:microsoft.com/office/officeart/2009/3/layout/HorizontalOrganizationChart"/>
    <dgm:cxn modelId="{A316CFF8-A9CB-47EC-9D3B-60C9C03C63B5}" type="presParOf" srcId="{06EFCD37-562A-4970-BC9E-E4FCF69E66F5}" destId="{99E7AC13-7095-4137-A51F-61EDD5269C7E}" srcOrd="0" destOrd="0" presId="urn:microsoft.com/office/officeart/2009/3/layout/HorizontalOrganizationChart"/>
    <dgm:cxn modelId="{C16BDCE6-C7C6-4B15-96C5-C5F06B40911B}" type="presParOf" srcId="{99E7AC13-7095-4137-A51F-61EDD5269C7E}" destId="{EABA9ED0-F211-439E-A8B3-4D9E85DA455A}" srcOrd="0" destOrd="0" presId="urn:microsoft.com/office/officeart/2009/3/layout/HorizontalOrganizationChart"/>
    <dgm:cxn modelId="{B8381077-4924-4355-8957-E04A3CD143DB}" type="presParOf" srcId="{99E7AC13-7095-4137-A51F-61EDD5269C7E}" destId="{43F6ED2B-9E53-41F7-8876-2E3D07D3E6CE}" srcOrd="1" destOrd="0" presId="urn:microsoft.com/office/officeart/2009/3/layout/HorizontalOrganizationChart"/>
    <dgm:cxn modelId="{529B6DBB-4D83-49D4-A0D0-E950D69580A9}" type="presParOf" srcId="{06EFCD37-562A-4970-BC9E-E4FCF69E66F5}" destId="{45EFFD30-F348-497D-8AFC-BB488E97F8E2}" srcOrd="1" destOrd="0" presId="urn:microsoft.com/office/officeart/2009/3/layout/HorizontalOrganizationChart"/>
    <dgm:cxn modelId="{40F76200-5A6C-406B-99E8-ADE4D7D41C7B}" type="presParOf" srcId="{06EFCD37-562A-4970-BC9E-E4FCF69E66F5}" destId="{CE1DCA01-6923-46FC-82C3-C03014E2238B}" srcOrd="2" destOrd="0" presId="urn:microsoft.com/office/officeart/2009/3/layout/HorizontalOrganizationChart"/>
    <dgm:cxn modelId="{32F2F303-0B5D-4C3A-A5FD-CD38977B205A}" type="presParOf" srcId="{82733E67-D3C9-4C76-9BE3-6DC60F52D285}" destId="{76F4ED1D-4C90-44E1-A678-E7CC1B2DE7E0}" srcOrd="2" destOrd="0" presId="urn:microsoft.com/office/officeart/2009/3/layout/HorizontalOrganizationChart"/>
    <dgm:cxn modelId="{36ADC0EE-00BE-4517-AE88-C7FB01A4950B}" type="presParOf" srcId="{76F4ED1D-4C90-44E1-A678-E7CC1B2DE7E0}" destId="{486561B8-E9EE-4BE0-8743-A3186C77EA5B}" srcOrd="0" destOrd="0" presId="urn:microsoft.com/office/officeart/2009/3/layout/HorizontalOrganizationChart"/>
    <dgm:cxn modelId="{B8FE6946-52DC-4ED9-86F3-7E0555BCF53D}" type="presParOf" srcId="{76F4ED1D-4C90-44E1-A678-E7CC1B2DE7E0}" destId="{DE7B018B-D063-42F4-9D24-5947A9A28318}" srcOrd="1" destOrd="0" presId="urn:microsoft.com/office/officeart/2009/3/layout/HorizontalOrganizationChart"/>
    <dgm:cxn modelId="{4FCDF703-2301-4013-A120-4D3CC54105D3}" type="presParOf" srcId="{DE7B018B-D063-42F4-9D24-5947A9A28318}" destId="{B36E52E3-F1F0-4E21-A7F0-FCE554DF8E17}" srcOrd="0" destOrd="0" presId="urn:microsoft.com/office/officeart/2009/3/layout/HorizontalOrganizationChart"/>
    <dgm:cxn modelId="{F6FE5196-56E8-443C-9168-9952C99FE177}" type="presParOf" srcId="{B36E52E3-F1F0-4E21-A7F0-FCE554DF8E17}" destId="{9C3F0760-901C-43B7-BB19-8BA05F85EAF5}" srcOrd="0" destOrd="0" presId="urn:microsoft.com/office/officeart/2009/3/layout/HorizontalOrganizationChart"/>
    <dgm:cxn modelId="{44A89F97-4BE6-4C8E-94A5-B80E9B5A85D8}" type="presParOf" srcId="{B36E52E3-F1F0-4E21-A7F0-FCE554DF8E17}" destId="{F20855E9-8F93-4D09-AA39-D05A7B8CF941}" srcOrd="1" destOrd="0" presId="urn:microsoft.com/office/officeart/2009/3/layout/HorizontalOrganizationChart"/>
    <dgm:cxn modelId="{351E0E1E-305D-4EDB-975C-C47D525A081A}" type="presParOf" srcId="{DE7B018B-D063-42F4-9D24-5947A9A28318}" destId="{BE9B4FB0-1261-4BC1-A1B7-23E049294C55}" srcOrd="1" destOrd="0" presId="urn:microsoft.com/office/officeart/2009/3/layout/HorizontalOrganizationChart"/>
    <dgm:cxn modelId="{E769290D-4E95-4F8D-8D4F-3B86134B5D07}" type="presParOf" srcId="{DE7B018B-D063-42F4-9D24-5947A9A28318}" destId="{E7B29CC9-0229-419F-975C-7885F6377ED9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hyperlink" Target="http://chrisbourne.blogspot.com/" TargetMode="Externa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4.pn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hyperlink" Target="https://ionarts.blogspot.com/2007/03/into-great-silence.html" TargetMode="Externa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odeadodepapel.blogspot.com/2011/09/mis-peliculas-favoritas-tigre-y-dragon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www.aenigma-images.com/2019/08/monica-vitti/" TargetMode="External"/><Relationship Id="rId7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magyarnyelvtanfolyam.blogspot.com/2016/01/olvassunk-modern-irodalmat.html" TargetMode="Externa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20091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ck.pl/upload/2021/05/kw_3-2020_uwazne-spojrzenie.pdf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8045460-25F8-40ED-9BCB-027C40E6B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6E826CA-0809-4053-BBBD-D64451912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CE201F6-A6FC-4624-B774-1D2FCA3A7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97E3E208-09BB-49A6-AC5B-365323B22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8B6B111-4850-4ACB-8009-DAD527BC8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4899" y="1293684"/>
            <a:ext cx="5888496" cy="4270632"/>
          </a:xfrm>
        </p:spPr>
        <p:txBody>
          <a:bodyPr anchor="ctr">
            <a:normAutofit/>
          </a:bodyPr>
          <a:lstStyle/>
          <a:p>
            <a:pPr algn="l"/>
            <a:r>
              <a:rPr lang="pl-PL" dirty="0">
                <a:solidFill>
                  <a:schemeClr val="tx1"/>
                </a:solidFill>
              </a:rPr>
              <a:t/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sz="5400" b="1" i="1" dirty="0"/>
              <a:t>uważne spojrzenie</a:t>
            </a:r>
            <a:r>
              <a:rPr lang="pl-PL" sz="5400" dirty="0"/>
              <a:t> jako sposób odbioru dzieła filmowego</a:t>
            </a:r>
            <a:br>
              <a:rPr lang="pl-PL" sz="5400" dirty="0"/>
            </a:br>
            <a:r>
              <a:rPr lang="pl-PL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E1CC9D6-C7E2-46A8-9377-FC589B26C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340" y="1301388"/>
            <a:ext cx="3016933" cy="4255224"/>
          </a:xfrm>
        </p:spPr>
        <p:txBody>
          <a:bodyPr anchor="ctr">
            <a:normAutofit/>
          </a:bodyPr>
          <a:lstStyle/>
          <a:p>
            <a:r>
              <a:rPr lang="pl-PL" sz="4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Medytacja w/o kinie</a:t>
            </a:r>
            <a:endParaRPr lang="pl-PL" sz="2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09DEA72-C51E-4A4A-9E85-AF6F3F9E9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253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DF8837B-BAE2-489A-8F93-69216307D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editating osoba">
            <a:extLst>
              <a:ext uri="{FF2B5EF4-FFF2-40B4-BE49-F238E27FC236}">
                <a16:creationId xmlns:a16="http://schemas.microsoft.com/office/drawing/2014/main" xmlns="" id="{A05AE6AC-6C82-4112-9311-6D74B2CF66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9702" b="57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D9F4CC-4464-48C5-88D9-BC77335A3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i="1" dirty="0">
                <a:solidFill>
                  <a:srgbClr val="FFFFFF"/>
                </a:solidFill>
              </a:rPr>
              <a:t>mindfulness</a:t>
            </a:r>
            <a:r>
              <a:rPr lang="en-US" sz="5000" dirty="0">
                <a:solidFill>
                  <a:srgbClr val="FFFFFF"/>
                </a:solidFill>
              </a:rPr>
              <a:t> 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 err="1">
                <a:solidFill>
                  <a:srgbClr val="FFFFFF"/>
                </a:solidFill>
              </a:rPr>
              <a:t>Jona</a:t>
            </a:r>
            <a:r>
              <a:rPr lang="en-US" sz="5000" dirty="0">
                <a:solidFill>
                  <a:srgbClr val="FFFFFF"/>
                </a:solidFill>
              </a:rPr>
              <a:t> Kabat-Zina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B48BEE9B-A2F4-4BF3-9EAD-16E1A7FC2D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768BAB79-D049-4D6F-9E7D-CC719D47513F}"/>
              </a:ext>
            </a:extLst>
          </p:cNvPr>
          <p:cNvSpPr txBox="1"/>
          <p:nvPr/>
        </p:nvSpPr>
        <p:spPr>
          <a:xfrm>
            <a:off x="650027" y="3884154"/>
            <a:ext cx="1122044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>
                    <a:lumMod val="95000"/>
                  </a:schemeClr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tłum. „uważność”, „przytomność”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>
                    <a:lumMod val="95000"/>
                  </a:schemeClr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świecka koncepcja, n</a:t>
            </a:r>
            <a:r>
              <a:rPr lang="pl-PL" sz="3200" dirty="0">
                <a:solidFill>
                  <a:schemeClr val="bg1">
                    <a:lumMod val="95000"/>
                  </a:schemeClr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eutralna światopoglądowo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>
                    <a:lumMod val="95000"/>
                  </a:schemeClr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praktyczna instrukcja, jak postępować, by stać się wydajniejszym,  zwiększyć swoją efektywność, a także zachować zdrowie </a:t>
            </a:r>
            <a:br>
              <a:rPr lang="pl-PL" sz="3200" dirty="0">
                <a:solidFill>
                  <a:schemeClr val="bg1">
                    <a:lumMod val="95000"/>
                  </a:schemeClr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pl-PL" sz="3200" dirty="0">
                <a:solidFill>
                  <a:schemeClr val="bg1">
                    <a:lumMod val="95000"/>
                  </a:schemeClr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i przywrócić wewnętrzną równowagę</a:t>
            </a:r>
            <a:endParaRPr lang="pl-PL" sz="3200" dirty="0">
              <a:solidFill>
                <a:schemeClr val="bg1">
                  <a:lumMod val="95000"/>
                </a:schemeClr>
              </a:solidFill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endParaRPr lang="pl-PL" sz="1800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8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620607-1832-44BE-94C9-6942E3757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EF41A68A-8CD1-4105-B4EC-A56286CB0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xmlns="" id="{7B955F46-02E4-4A82-96F5-CBAFDD4A74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6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879775EF-026C-4E4A-873B-185915FB4F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58" name="Donut 19">
                <a:extLst>
                  <a:ext uri="{FF2B5EF4-FFF2-40B4-BE49-F238E27FC236}">
                    <a16:creationId xmlns:a16="http://schemas.microsoft.com/office/drawing/2014/main" xmlns="" id="{400D0967-F02F-4275-8520-75D52A1DF66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Donut 21">
                <a:extLst>
                  <a:ext uri="{FF2B5EF4-FFF2-40B4-BE49-F238E27FC236}">
                    <a16:creationId xmlns:a16="http://schemas.microsoft.com/office/drawing/2014/main" xmlns="" id="{B4B16BA1-0F90-43DD-9D6C-6F196A15A30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Donut 22">
                <a:extLst>
                  <a:ext uri="{FF2B5EF4-FFF2-40B4-BE49-F238E27FC236}">
                    <a16:creationId xmlns:a16="http://schemas.microsoft.com/office/drawing/2014/main" xmlns="" id="{7B652CBC-3D51-4C0E-8DDE-2C4A49B387D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Donut 23">
                <a:extLst>
                  <a:ext uri="{FF2B5EF4-FFF2-40B4-BE49-F238E27FC236}">
                    <a16:creationId xmlns:a16="http://schemas.microsoft.com/office/drawing/2014/main" xmlns="" id="{3AFF0419-6554-4FDD-93AB-8A8C45FF5B0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F4AB4A2-9D43-4D42-9FFA-1DE6B767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tx1"/>
                </a:solidFill>
              </a:rPr>
              <a:t>buddyjska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i="1" dirty="0">
                <a:solidFill>
                  <a:schemeClr val="tx1"/>
                </a:solidFill>
              </a:rPr>
              <a:t>sati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endParaRPr lang="en-US" sz="5000" i="1" dirty="0">
              <a:solidFill>
                <a:schemeClr val="tx1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5F310D7E-8F1E-4C2F-8824-E43E043DD8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1C1F3ADB-5874-493E-86EE-F815209F3FBC}"/>
              </a:ext>
            </a:extLst>
          </p:cNvPr>
          <p:cNvSpPr txBox="1"/>
          <p:nvPr/>
        </p:nvSpPr>
        <p:spPr>
          <a:xfrm>
            <a:off x="20" y="6858000"/>
            <a:ext cx="12191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5" tooltip="http://chrisbourne.blogspot.com/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7" tooltip="https://creativecommons.org/licenses/by/3.0/"/>
              </a:rPr>
              <a:t>CC BY</a:t>
            </a:r>
            <a:endParaRPr lang="pl-PL" sz="9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63065073-EC81-4C59-865B-2E8BF10ADF26}"/>
              </a:ext>
            </a:extLst>
          </p:cNvPr>
          <p:cNvSpPr txBox="1"/>
          <p:nvPr/>
        </p:nvSpPr>
        <p:spPr>
          <a:xfrm>
            <a:off x="2692398" y="3760639"/>
            <a:ext cx="522908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 „przytomność” – akt ustanawiania </a:t>
            </a:r>
          </a:p>
          <a:p>
            <a:pPr>
              <a:spcAft>
                <a:spcPts val="1200"/>
              </a:spcAft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obecności obiektu w polu świadomości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 „pamięć” – akt przywoływania uwewnętrznionych obiektów oraz idei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xmlns="" id="{80AFA5D2-46C5-4C3E-B1BF-65C0FBA8C2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1478" y="2929632"/>
            <a:ext cx="1718067" cy="24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34DCA8-BC57-40AE-94D7-754460957E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3A23A1-FB7B-4C57-8240-0B6015C1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D43CA6E1-DE85-4998-B1CA-2B617EDF6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C4124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D162A3C-D7A8-4B2A-94B1-73192CBC5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2" name="Journey_to_the_west">
            <a:hlinkClick r:id="" action="ppaction://media"/>
            <a:extLst>
              <a:ext uri="{FF2B5EF4-FFF2-40B4-BE49-F238E27FC236}">
                <a16:creationId xmlns:a16="http://schemas.microsoft.com/office/drawing/2014/main" xmlns="" id="{11BA9371-8371-42F1-BFBE-8F39DA2A10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3896" y="1149305"/>
            <a:ext cx="8205296" cy="4615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8F1012-6DEE-4829-9F32-620A711094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0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620607-1832-44BE-94C9-6942E3757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079" r="20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EF41A68A-8CD1-4105-B4EC-A56286CB0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xmlns="" id="{7B955F46-02E4-4A82-96F5-CBAFDD4A74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6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879775EF-026C-4E4A-873B-185915FB4F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58" name="Donut 19">
                <a:extLst>
                  <a:ext uri="{FF2B5EF4-FFF2-40B4-BE49-F238E27FC236}">
                    <a16:creationId xmlns:a16="http://schemas.microsoft.com/office/drawing/2014/main" xmlns="" id="{400D0967-F02F-4275-8520-75D52A1DF66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Donut 21">
                <a:extLst>
                  <a:ext uri="{FF2B5EF4-FFF2-40B4-BE49-F238E27FC236}">
                    <a16:creationId xmlns:a16="http://schemas.microsoft.com/office/drawing/2014/main" xmlns="" id="{B4B16BA1-0F90-43DD-9D6C-6F196A15A30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Donut 22">
                <a:extLst>
                  <a:ext uri="{FF2B5EF4-FFF2-40B4-BE49-F238E27FC236}">
                    <a16:creationId xmlns:a16="http://schemas.microsoft.com/office/drawing/2014/main" xmlns="" id="{7B652CBC-3D51-4C0E-8DDE-2C4A49B387D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Donut 23">
                <a:extLst>
                  <a:ext uri="{FF2B5EF4-FFF2-40B4-BE49-F238E27FC236}">
                    <a16:creationId xmlns:a16="http://schemas.microsoft.com/office/drawing/2014/main" xmlns="" id="{3AFF0419-6554-4FDD-93AB-8A8C45FF5B0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F4AB4A2-9D43-4D42-9FFA-1DE6B767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/>
              <a:t>chrześcijańska</a:t>
            </a:r>
            <a:r>
              <a:rPr lang="en-US" sz="5000" dirty="0"/>
              <a:t> </a:t>
            </a:r>
            <a:r>
              <a:rPr lang="en-US" sz="5000" i="1" dirty="0" err="1"/>
              <a:t>kontemplacja</a:t>
            </a:r>
            <a:endParaRPr lang="en-US" sz="5000" i="1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5F310D7E-8F1E-4C2F-8824-E43E043DD8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BE1DB12-B0E0-4C67-9FD8-B1D2C428E7FE}"/>
              </a:ext>
            </a:extLst>
          </p:cNvPr>
          <p:cNvSpPr txBox="1"/>
          <p:nvPr/>
        </p:nvSpPr>
        <p:spPr>
          <a:xfrm>
            <a:off x="20" y="6858000"/>
            <a:ext cx="12191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5" tooltip="https://ionarts.blogspot.com/2007/03/into-great-silence.html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7" tooltip="https://creativecommons.org/licenses/by-nc-nd/3.0/"/>
              </a:rPr>
              <a:t>CC BY-NC-ND</a:t>
            </a:r>
            <a:endParaRPr lang="pl-PL" sz="90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C72C6E6-9678-4F58-8B2B-21444E39FB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3719" y="3522131"/>
            <a:ext cx="2051827" cy="2964664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227B34AF-26E6-4090-AB73-57CDAD7F043E}"/>
              </a:ext>
            </a:extLst>
          </p:cNvPr>
          <p:cNvSpPr txBox="1"/>
          <p:nvPr/>
        </p:nvSpPr>
        <p:spPr>
          <a:xfrm>
            <a:off x="2579172" y="3536033"/>
            <a:ext cx="63373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nauka wyrzeczenia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prowadzi do doświadczenia transpersonalnego, </a:t>
            </a:r>
            <a:br>
              <a:rPr lang="pl-PL" sz="2400" dirty="0"/>
            </a:br>
            <a:r>
              <a:rPr lang="pl-PL" sz="2400" dirty="0"/>
              <a:t>do szerszej świadomości bytu.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pozwala rozpoznać głębokie wzajemne powiązania wszelkiego życia.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42819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8045460-25F8-40ED-9BCB-027C40E6B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E826CA-0809-4053-BBBD-D64451912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CE201F6-A6FC-4624-B774-1D2FCA3A7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97E3E208-09BB-49A6-AC5B-365323B22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D9C8CB84-D0D2-4DAD-95F8-650952A25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4899" y="1293684"/>
            <a:ext cx="5888496" cy="4270632"/>
          </a:xfrm>
        </p:spPr>
        <p:txBody>
          <a:bodyPr anchor="ctr">
            <a:normAutofit/>
          </a:bodyPr>
          <a:lstStyle/>
          <a:p>
            <a:pPr algn="l"/>
            <a:r>
              <a:rPr lang="pl-PL" dirty="0"/>
              <a:t>Zabieg </a:t>
            </a:r>
            <a:r>
              <a:rPr lang="pl-PL" i="1" dirty="0" err="1"/>
              <a:t>slow</a:t>
            </a:r>
            <a:r>
              <a:rPr lang="pl-PL" dirty="0"/>
              <a:t> w kinie </a:t>
            </a:r>
            <a:br>
              <a:rPr lang="pl-PL" dirty="0"/>
            </a:br>
            <a:r>
              <a:rPr lang="pl-PL" dirty="0"/>
              <a:t>to „uważność, która przejawia się na gruncie filmowym”.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C16BC8B6-7A9F-4BDA-B839-B193A89B4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340" y="1301388"/>
            <a:ext cx="3016933" cy="4255224"/>
          </a:xfrm>
        </p:spPr>
        <p:txBody>
          <a:bodyPr anchor="ctr">
            <a:normAutofit/>
          </a:bodyPr>
          <a:lstStyle/>
          <a:p>
            <a:r>
              <a:rPr lang="pl-PL" sz="2000" dirty="0"/>
              <a:t>TEZA II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09DEA72-C51E-4A4A-9E85-AF6F3F9E9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074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3B1553-1636-4954-B3CD-10A4DE0CA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D4B4DFC-38BA-4C07-8028-8FA8327DD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045460-25F8-40ED-9BCB-027C40E6B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6E826CA-0809-4053-BBBD-D64451912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CE201F6-A6FC-4624-B774-1D2FCA3A7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97E3E208-09BB-49A6-AC5B-365323B22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7C6A2D76-7D65-46B7-AA15-7C9674AF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899" y="1293684"/>
            <a:ext cx="5888496" cy="42706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l-PL" sz="5400" dirty="0">
                <a:solidFill>
                  <a:schemeClr val="tx1"/>
                </a:solidFill>
              </a:rPr>
              <a:t>3</a:t>
            </a:r>
            <a:r>
              <a:rPr lang="en-US" sz="5400" dirty="0">
                <a:solidFill>
                  <a:schemeClr val="tx1"/>
                </a:solidFill>
              </a:rPr>
              <a:t>. </a:t>
            </a:r>
            <a:r>
              <a:rPr lang="pl-PL" sz="5400" dirty="0">
                <a:solidFill>
                  <a:schemeClr val="tx1"/>
                </a:solidFill>
              </a:rPr>
              <a:t>Analizy</a:t>
            </a:r>
            <a:endParaRPr lang="en-US" sz="5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09DEA72-C51E-4A4A-9E85-AF6F3F9E9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747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EB8E3BF-F464-4900-8994-851061A9A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eflektor na ciemnej zamglonej scenie">
            <a:extLst>
              <a:ext uri="{FF2B5EF4-FFF2-40B4-BE49-F238E27FC236}">
                <a16:creationId xmlns:a16="http://schemas.microsoft.com/office/drawing/2014/main" xmlns="" id="{40DC6E9C-10BF-42F5-AB64-FFE5A7FA2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-15239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DDAA43-F10F-44DE-9AAA-C659E5F6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Filmoznawcza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definicja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zabiegu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i="1" dirty="0">
                <a:solidFill>
                  <a:srgbClr val="FFFFFF"/>
                </a:solidFill>
              </a:rPr>
              <a:t>slow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E0602D6-3A81-42F8-AE67-1BAAFC967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2845378-BF56-42B7-85CE-B24A9E21D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4062525"/>
          </a:xfrm>
        </p:spPr>
        <p:txBody>
          <a:bodyPr>
            <a:normAutofit lnSpcReduction="10000"/>
          </a:bodyPr>
          <a:lstStyle/>
          <a:p>
            <a:pPr lvl="0"/>
            <a:r>
              <a:rPr lang="pl-PL" sz="2400" dirty="0"/>
              <a:t>Praca </a:t>
            </a:r>
            <a:r>
              <a:rPr lang="pl-PL" sz="2400" dirty="0" err="1"/>
              <a:t>dyspozytywu</a:t>
            </a:r>
            <a:r>
              <a:rPr lang="pl-PL" sz="2400" dirty="0"/>
              <a:t> opiera się na ujęciach statycznych; sporadycznie wykorzystywane są także bardzo wolne panoramy i dojazdy transfokatorem;</a:t>
            </a:r>
          </a:p>
          <a:p>
            <a:r>
              <a:rPr lang="pl-PL" sz="2400" dirty="0"/>
              <a:t>Minimalny ruch </a:t>
            </a:r>
            <a:r>
              <a:rPr lang="pl-PL" sz="2400" dirty="0" err="1"/>
              <a:t>wewnątrzkadrowy</a:t>
            </a:r>
            <a:r>
              <a:rPr lang="pl-PL" dirty="0"/>
              <a:t>; plany pełne bądź średnie;</a:t>
            </a:r>
            <a:endParaRPr lang="pl-PL" sz="2400" dirty="0"/>
          </a:p>
          <a:p>
            <a:pPr lvl="0"/>
            <a:r>
              <a:rPr lang="pl-PL" sz="2400" dirty="0"/>
              <a:t>Dźwięk </a:t>
            </a:r>
            <a:r>
              <a:rPr lang="pl-PL" sz="2400" dirty="0" err="1"/>
              <a:t>diegetyczny</a:t>
            </a:r>
            <a:r>
              <a:rPr lang="pl-PL" sz="2400" dirty="0"/>
              <a:t> bądź brak dźwięku;</a:t>
            </a:r>
          </a:p>
          <a:p>
            <a:pPr lvl="0"/>
            <a:r>
              <a:rPr lang="pl-PL" sz="2400" dirty="0"/>
              <a:t>Montaż nienacechowany semantycznie (techniczny akt);</a:t>
            </a:r>
          </a:p>
          <a:p>
            <a:pPr lvl="0"/>
            <a:r>
              <a:rPr lang="pl-PL" sz="2400" dirty="0"/>
              <a:t>Prymat stylu (brak klasycznie definiowanych narracji i inscenizacji)</a:t>
            </a:r>
          </a:p>
          <a:p>
            <a:pPr lvl="0"/>
            <a:r>
              <a:rPr lang="pl-PL" dirty="0"/>
              <a:t>Antypsychologizm bohaterów;</a:t>
            </a:r>
          </a:p>
          <a:p>
            <a:r>
              <a:rPr lang="pl-PL" dirty="0"/>
              <a:t>Wyemancypowane znaczeniowo ujęcia trwają kilkanaście – kilkadziesiąt minut, bądź też cały utwór filmowy składa się z jednego ujęcia.</a:t>
            </a:r>
          </a:p>
          <a:p>
            <a:pPr lvl="0"/>
            <a:endParaRPr lang="pl-PL" sz="2400" dirty="0"/>
          </a:p>
          <a:p>
            <a:endParaRPr lang="pl-PL" dirty="0"/>
          </a:p>
          <a:p>
            <a:pPr marL="0" indent="0">
              <a:buNone/>
            </a:pPr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29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EB8E3BF-F464-4900-8994-851061A9A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0C0310-3173-4D93-8D9F-32C6AD087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/>
        </p:blipFill>
        <p:spPr>
          <a:xfrm>
            <a:off x="20" y="-230822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3EA959-EBA0-40CE-A3B7-C9FB99B0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FFFF"/>
                </a:solidFill>
              </a:rPr>
              <a:t>Zabieg </a:t>
            </a:r>
            <a:r>
              <a:rPr lang="pl-PL" i="1" dirty="0" err="1">
                <a:solidFill>
                  <a:srgbClr val="FFFFFF"/>
                </a:solidFill>
              </a:rPr>
              <a:t>slow</a:t>
            </a:r>
            <a:r>
              <a:rPr lang="pl-PL" dirty="0">
                <a:solidFill>
                  <a:srgbClr val="FFFFFF"/>
                </a:solidFill>
              </a:rPr>
              <a:t> w klasycznej dramaturgii filmowej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E0602D6-3A81-42F8-AE67-1BAAFC967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12E11AD-0C78-4A11-8B96-22FFC64C6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589143"/>
            <a:ext cx="9372596" cy="3694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rgbClr val="FFFFFF"/>
                </a:solidFill>
              </a:rPr>
              <a:t>Przykłady:</a:t>
            </a:r>
          </a:p>
          <a:p>
            <a:pPr lvl="5"/>
            <a:r>
              <a:rPr lang="pl-PL" sz="3200" dirty="0">
                <a:solidFill>
                  <a:srgbClr val="FFFFFF"/>
                </a:solidFill>
              </a:rPr>
              <a:t> kino akcji</a:t>
            </a:r>
          </a:p>
          <a:p>
            <a:pPr lvl="5"/>
            <a:r>
              <a:rPr lang="pl-PL" sz="3200" dirty="0">
                <a:solidFill>
                  <a:srgbClr val="FFFFFF"/>
                </a:solidFill>
              </a:rPr>
              <a:t> horror</a:t>
            </a:r>
          </a:p>
          <a:p>
            <a:pPr lvl="5"/>
            <a:r>
              <a:rPr lang="pl-PL" sz="3200" dirty="0">
                <a:solidFill>
                  <a:srgbClr val="FFFFFF"/>
                </a:solidFill>
              </a:rPr>
              <a:t> thriller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EB5F6587-F0F9-4B0D-8654-BB6CDB0A4EB0}"/>
              </a:ext>
            </a:extLst>
          </p:cNvPr>
          <p:cNvSpPr txBox="1"/>
          <p:nvPr/>
        </p:nvSpPr>
        <p:spPr>
          <a:xfrm>
            <a:off x="20" y="6705600"/>
            <a:ext cx="12191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3" tooltip="http://rodeadodepapel.blogspot.com/2011/09/mis-peliculas-favoritas-tigre-y-dragon.html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4" tooltip="https://creativecommons.org/licenses/by-nc-nd/3.0/"/>
              </a:rPr>
              <a:t>CC BY-NC-ND</a:t>
            </a:r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3781961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EB8E3BF-F464-4900-8994-851061A9A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292E92-3D0D-44CD-B863-CC8D5D9BB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3506" b="135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43D5723-299B-473A-ADAE-A40B3824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FFFF"/>
                </a:solidFill>
              </a:rPr>
              <a:t>Praktyki realistów i modernistów </a:t>
            </a:r>
            <a:br>
              <a:rPr lang="pl-PL" b="1" dirty="0">
                <a:solidFill>
                  <a:srgbClr val="FFFFFF"/>
                </a:solidFill>
              </a:rPr>
            </a:br>
            <a:r>
              <a:rPr lang="pl-PL" b="1" dirty="0">
                <a:solidFill>
                  <a:srgbClr val="FFFFFF"/>
                </a:solidFill>
              </a:rPr>
              <a:t>(oraz ich naśladowców):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E0602D6-3A81-42F8-AE67-1BAAFC967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Symbol zastępczy zawartości 6" descr="Obraz zawierający zewnętrzne, podłoże, osoba, stare&#10;&#10;Opis wygenerowany automatycznie">
            <a:extLst>
              <a:ext uri="{FF2B5EF4-FFF2-40B4-BE49-F238E27FC236}">
                <a16:creationId xmlns:a16="http://schemas.microsoft.com/office/drawing/2014/main" xmlns="" id="{3AA7717B-D790-473D-9112-DE2404123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132" y="3404657"/>
            <a:ext cx="4687735" cy="3317875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D488AC4-7E04-4CE7-8739-C192F7C5951D}"/>
              </a:ext>
            </a:extLst>
          </p:cNvPr>
          <p:cNvSpPr txBox="1"/>
          <p:nvPr/>
        </p:nvSpPr>
        <p:spPr>
          <a:xfrm>
            <a:off x="20" y="6858000"/>
            <a:ext cx="12191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3" tooltip="https://www.aenigma-images.com/2019/08/monica-vitti/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5" tooltip="https://creativecommons.org/licenses/by-nd/3.0/"/>
              </a:rPr>
              <a:t>CC BY-ND</a:t>
            </a:r>
            <a:endParaRPr lang="pl-PL" sz="900"/>
          </a:p>
        </p:txBody>
      </p:sp>
      <p:pic>
        <p:nvPicPr>
          <p:cNvPr id="10" name="Obraz 9" descr="Obraz zawierający tekst, gazeta&#10;&#10;Opis wygenerowany automatycznie">
            <a:extLst>
              <a:ext uri="{FF2B5EF4-FFF2-40B4-BE49-F238E27FC236}">
                <a16:creationId xmlns:a16="http://schemas.microsoft.com/office/drawing/2014/main" xmlns="" id="{27CFB1B9-EEA9-43F7-B288-7D9B865FA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8867" y="2649606"/>
            <a:ext cx="1790700" cy="2552700"/>
          </a:xfrm>
          <a:prstGeom prst="rect">
            <a:avLst/>
          </a:prstGeom>
        </p:spPr>
      </p:pic>
      <p:pic>
        <p:nvPicPr>
          <p:cNvPr id="15" name="Obraz 14" descr="Obraz zawierający osoba, łóżko, leżące&#10;&#10;Opis wygenerowany automatycznie">
            <a:extLst>
              <a:ext uri="{FF2B5EF4-FFF2-40B4-BE49-F238E27FC236}">
                <a16:creationId xmlns:a16="http://schemas.microsoft.com/office/drawing/2014/main" xmlns="" id="{ED649888-9DCE-46F9-9278-DECB94DB3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788" y="3634236"/>
            <a:ext cx="4554508" cy="3036339"/>
          </a:xfrm>
          <a:prstGeom prst="rect">
            <a:avLst/>
          </a:prstGeom>
        </p:spPr>
      </p:pic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C97D1003-6923-46AD-9A72-260932AED0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6523" y="2649606"/>
            <a:ext cx="17621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48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5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105881-01A4-480F-938E-68452C7B05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b="6639"/>
          <a:stretch/>
        </p:blipFill>
        <p:spPr>
          <a:xfrm>
            <a:off x="20" y="-1786"/>
            <a:ext cx="1219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F41A68A-8CD1-4105-B4EC-A56286CB0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xmlns="" id="{7B955F46-02E4-4A82-96F5-CBAFDD4A74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6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79775EF-026C-4E4A-873B-185915FB4F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23" name="Donut 19">
                <a:extLst>
                  <a:ext uri="{FF2B5EF4-FFF2-40B4-BE49-F238E27FC236}">
                    <a16:creationId xmlns:a16="http://schemas.microsoft.com/office/drawing/2014/main" xmlns="" id="{400D0967-F02F-4275-8520-75D52A1DF66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Donut 21">
                <a:extLst>
                  <a:ext uri="{FF2B5EF4-FFF2-40B4-BE49-F238E27FC236}">
                    <a16:creationId xmlns:a16="http://schemas.microsoft.com/office/drawing/2014/main" xmlns="" id="{B4B16BA1-0F90-43DD-9D6C-6F196A15A30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Donut 22">
                <a:extLst>
                  <a:ext uri="{FF2B5EF4-FFF2-40B4-BE49-F238E27FC236}">
                    <a16:creationId xmlns:a16="http://schemas.microsoft.com/office/drawing/2014/main" xmlns="" id="{7B652CBC-3D51-4C0E-8DDE-2C4A49B387D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Donut 23">
                <a:extLst>
                  <a:ext uri="{FF2B5EF4-FFF2-40B4-BE49-F238E27FC236}">
                    <a16:creationId xmlns:a16="http://schemas.microsoft.com/office/drawing/2014/main" xmlns="" id="{3AFF0419-6554-4FDD-93AB-8A8C45FF5B0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EECB7F1-F22D-42B1-99ED-51D95D7EB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FILMY RADYKALNIE </a:t>
            </a:r>
            <a:r>
              <a:rPr lang="en-US" sz="3600" b="1" i="1" dirty="0"/>
              <a:t>SLOW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4745A66-8B7E-46A3-8F13-C33D636C8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8080" y="3657596"/>
            <a:ext cx="7592695" cy="18573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100" dirty="0" err="1">
                <a:solidFill>
                  <a:schemeClr val="tx1"/>
                </a:solidFill>
              </a:rPr>
              <a:t>opisywalne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tylko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przez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język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apofatyczny</a:t>
            </a:r>
            <a:r>
              <a:rPr lang="en-US" sz="2100" dirty="0">
                <a:solidFill>
                  <a:schemeClr val="tx1"/>
                </a:solidFill>
              </a:rPr>
              <a:t>?</a:t>
            </a:r>
            <a:r>
              <a:rPr lang="pl-PL" sz="2100" dirty="0">
                <a:solidFill>
                  <a:schemeClr val="tx1"/>
                </a:solidFill>
              </a:rPr>
              <a:t> (</a:t>
            </a:r>
            <a:r>
              <a:rPr lang="pl-PL" sz="2100" u="sng" dirty="0" err="1">
                <a:solidFill>
                  <a:schemeClr val="tx1"/>
                </a:solidFill>
              </a:rPr>
              <a:t>De</a:t>
            </a:r>
            <a:r>
              <a:rPr lang="pl-PL" sz="2100" dirty="0" err="1">
                <a:solidFill>
                  <a:schemeClr val="tx1"/>
                </a:solidFill>
              </a:rPr>
              <a:t>dramatyzacja</a:t>
            </a:r>
            <a:r>
              <a:rPr lang="pl-PL" sz="2100" dirty="0">
                <a:solidFill>
                  <a:schemeClr val="tx1"/>
                </a:solidFill>
              </a:rPr>
              <a:t>/</a:t>
            </a:r>
            <a:r>
              <a:rPr lang="pl-PL" sz="2100" dirty="0" err="1">
                <a:solidFill>
                  <a:schemeClr val="tx1"/>
                </a:solidFill>
              </a:rPr>
              <a:t>pddaramtyzowanie</a:t>
            </a:r>
            <a:r>
              <a:rPr lang="pl-PL" sz="2100" dirty="0">
                <a:solidFill>
                  <a:schemeClr val="tx1"/>
                </a:solidFill>
              </a:rPr>
              <a:t>, </a:t>
            </a:r>
            <a:r>
              <a:rPr lang="pl-PL" sz="2100" u="sng" dirty="0" err="1">
                <a:solidFill>
                  <a:schemeClr val="tx1"/>
                </a:solidFill>
              </a:rPr>
              <a:t>anty</a:t>
            </a:r>
            <a:r>
              <a:rPr lang="pl-PL" sz="2100" dirty="0" err="1">
                <a:solidFill>
                  <a:schemeClr val="tx1"/>
                </a:solidFill>
              </a:rPr>
              <a:t>psychologizacja</a:t>
            </a:r>
            <a:r>
              <a:rPr lang="pl-PL" sz="2100" dirty="0">
                <a:solidFill>
                  <a:schemeClr val="tx1"/>
                </a:solidFill>
              </a:rPr>
              <a:t>, </a:t>
            </a:r>
            <a:r>
              <a:rPr lang="pl-PL" sz="2100" u="sng" dirty="0">
                <a:solidFill>
                  <a:schemeClr val="tx1"/>
                </a:solidFill>
              </a:rPr>
              <a:t>spowolnienie</a:t>
            </a:r>
            <a:r>
              <a:rPr lang="pl-PL" sz="2100" dirty="0">
                <a:solidFill>
                  <a:schemeClr val="tx1"/>
                </a:solidFill>
              </a:rPr>
              <a:t> tempa akcji, </a:t>
            </a:r>
            <a:r>
              <a:rPr lang="pl-PL" sz="2100" u="sng" dirty="0">
                <a:solidFill>
                  <a:schemeClr val="tx1"/>
                </a:solidFill>
              </a:rPr>
              <a:t>ograniczenie</a:t>
            </a:r>
            <a:r>
              <a:rPr lang="pl-PL" sz="2100" dirty="0">
                <a:solidFill>
                  <a:schemeClr val="tx1"/>
                </a:solidFill>
              </a:rPr>
              <a:t> środków filmowego wyrazu, </a:t>
            </a:r>
            <a:r>
              <a:rPr lang="pl-PL" sz="2100" u="sng" dirty="0">
                <a:solidFill>
                  <a:schemeClr val="tx1"/>
                </a:solidFill>
              </a:rPr>
              <a:t>eliminacja</a:t>
            </a:r>
            <a:r>
              <a:rPr lang="pl-PL" sz="2100" dirty="0">
                <a:solidFill>
                  <a:schemeClr val="tx1"/>
                </a:solidFill>
              </a:rPr>
              <a:t> elementów intrygi, dialogu i scenografii)</a:t>
            </a:r>
          </a:p>
          <a:p>
            <a:pPr marL="0" indent="0">
              <a:buNone/>
            </a:pPr>
            <a:r>
              <a:rPr lang="pl-PL" sz="2100" dirty="0">
                <a:solidFill>
                  <a:schemeClr val="tx1"/>
                </a:solidFill>
                <a:sym typeface="Wingdings" panose="05000000000000000000" pitchFamily="2" charset="2"/>
              </a:rPr>
              <a:t>	 </a:t>
            </a:r>
            <a:r>
              <a:rPr lang="pl-PL" sz="2100" dirty="0">
                <a:solidFill>
                  <a:schemeClr val="tx1"/>
                </a:solidFill>
              </a:rPr>
              <a:t>PROBLEM Z OPISEM = ZROZUMIENIEM</a:t>
            </a:r>
          </a:p>
          <a:p>
            <a:endParaRPr lang="pl-PL" sz="2100" dirty="0">
              <a:solidFill>
                <a:schemeClr val="tx1"/>
              </a:solidFill>
            </a:endParaRPr>
          </a:p>
          <a:p>
            <a:endParaRPr lang="pl-PL" sz="2100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F310D7E-8F1E-4C2F-8824-E43E043DD8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FB18011B-3D7C-466A-8664-B0C7CFC7F415}"/>
              </a:ext>
            </a:extLst>
          </p:cNvPr>
          <p:cNvSpPr txBox="1"/>
          <p:nvPr/>
        </p:nvSpPr>
        <p:spPr>
          <a:xfrm>
            <a:off x="9965108" y="6657945"/>
            <a:ext cx="22268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5" tooltip="http://magyarnyelvtanfolyam.blogspot.com/2016/01/olvassunk-modern-irodalmat.htm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BY-SA-NC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7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3B1553-1636-4954-B3CD-10A4DE0CA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D4B4DFC-38BA-4C07-8028-8FA8327DD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045460-25F8-40ED-9BCB-027C40E6B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6E826CA-0809-4053-BBBD-D64451912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CE201F6-A6FC-4624-B774-1D2FCA3A7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97E3E208-09BB-49A6-AC5B-365323B22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7C6A2D76-7D65-46B7-AA15-7C9674AF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899" y="1293684"/>
            <a:ext cx="5888496" cy="42706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dirty="0">
                <a:solidFill>
                  <a:schemeClr val="tx1"/>
                </a:solidFill>
              </a:rPr>
              <a:t>1. </a:t>
            </a:r>
            <a:r>
              <a:rPr lang="en-US" sz="5400" dirty="0" err="1">
                <a:solidFill>
                  <a:schemeClr val="tx1"/>
                </a:solidFill>
              </a:rPr>
              <a:t>Kontekstualizacja</a:t>
            </a:r>
            <a:endParaRPr lang="en-US" sz="5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09DEA72-C51E-4A4A-9E85-AF6F3F9E9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139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8045460-25F8-40ED-9BCB-027C40E6B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E826CA-0809-4053-BBBD-D64451912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CE201F6-A6FC-4624-B774-1D2FCA3A7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97E3E208-09BB-49A6-AC5B-365323B22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D9C8CB84-D0D2-4DAD-95F8-650952A25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4899" y="1293684"/>
            <a:ext cx="5888496" cy="4270632"/>
          </a:xfrm>
        </p:spPr>
        <p:txBody>
          <a:bodyPr anchor="ctr">
            <a:normAutofit/>
          </a:bodyPr>
          <a:lstStyle/>
          <a:p>
            <a:pPr algn="l"/>
            <a:r>
              <a:rPr lang="pl-PL" dirty="0"/>
              <a:t>Można wyróżnić takie dzieła filmowe, w których zabieg </a:t>
            </a:r>
            <a:r>
              <a:rPr lang="pl-PL" i="1" dirty="0" err="1"/>
              <a:t>slow</a:t>
            </a:r>
            <a:r>
              <a:rPr lang="pl-PL" dirty="0"/>
              <a:t> stanowi nadrzędną strategię realizacyjną.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C16BC8B6-7A9F-4BDA-B839-B193A89B4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340" y="1301388"/>
            <a:ext cx="3016933" cy="4255224"/>
          </a:xfrm>
        </p:spPr>
        <p:txBody>
          <a:bodyPr anchor="ctr">
            <a:normAutofit/>
          </a:bodyPr>
          <a:lstStyle/>
          <a:p>
            <a:r>
              <a:rPr lang="pl-PL" sz="2000" dirty="0"/>
              <a:t>TEZA III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09DEA72-C51E-4A4A-9E85-AF6F3F9E9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289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8045460-25F8-40ED-9BCB-027C40E6B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E826CA-0809-4053-BBBD-D64451912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CE201F6-A6FC-4624-B774-1D2FCA3A7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97E3E208-09BB-49A6-AC5B-365323B22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D9C8CB84-D0D2-4DAD-95F8-650952A25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4899" y="1293684"/>
            <a:ext cx="5888496" cy="4270632"/>
          </a:xfrm>
        </p:spPr>
        <p:txBody>
          <a:bodyPr anchor="ctr">
            <a:normAutofit/>
          </a:bodyPr>
          <a:lstStyle/>
          <a:p>
            <a:pPr algn="l"/>
            <a:r>
              <a:rPr lang="pl-PL" sz="4400" dirty="0"/>
              <a:t>Filmy typu </a:t>
            </a:r>
            <a:r>
              <a:rPr lang="pl-PL" sz="4400" i="1" dirty="0" err="1"/>
              <a:t>slow</a:t>
            </a:r>
            <a:r>
              <a:rPr lang="pl-PL" sz="4400" dirty="0"/>
              <a:t> domagają się specyficznego sposobu odbioru – </a:t>
            </a:r>
            <a:r>
              <a:rPr lang="pl-PL" sz="4400" b="1" i="1" dirty="0">
                <a:solidFill>
                  <a:srgbClr val="FAEF88"/>
                </a:solidFill>
              </a:rPr>
              <a:t>uważnego spojrzenia</a:t>
            </a:r>
            <a:r>
              <a:rPr lang="pl-PL" sz="4400" dirty="0"/>
              <a:t>.</a:t>
            </a:r>
            <a:endParaRPr lang="pl-PL" sz="4400" dirty="0">
              <a:solidFill>
                <a:schemeClr val="tx1"/>
              </a:solidFill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C16BC8B6-7A9F-4BDA-B839-B193A89B4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340" y="1301388"/>
            <a:ext cx="3016933" cy="4255224"/>
          </a:xfrm>
        </p:spPr>
        <p:txBody>
          <a:bodyPr anchor="ctr">
            <a:normAutofit/>
          </a:bodyPr>
          <a:lstStyle/>
          <a:p>
            <a:r>
              <a:rPr lang="pl-PL" sz="2000" dirty="0"/>
              <a:t>TEZA IV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09DEA72-C51E-4A4A-9E85-AF6F3F9E9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349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1680E743-9A44-4A46-B4E2-05102C7E00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FC08489-1CDB-451C-89EB-FCD6DFAA7D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9AEAB320-1E9A-4105-932D-28E28B36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770" y="1041401"/>
            <a:ext cx="4538526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„UWAŻNE SPOJRZENIE”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DBA4D02-00CD-4BD6-B675-FA8B5BDDF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9045" y="3657596"/>
            <a:ext cx="4513252" cy="1933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800" dirty="0">
                <a:solidFill>
                  <a:schemeClr val="tx1"/>
                </a:solidFill>
              </a:rPr>
              <a:t>j</a:t>
            </a:r>
            <a:r>
              <a:rPr lang="en-US" sz="2800" dirty="0" err="1">
                <a:solidFill>
                  <a:schemeClr val="tx1"/>
                </a:solidFill>
              </a:rPr>
              <a:t>ako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zaprojektowana</a:t>
            </a:r>
            <a:r>
              <a:rPr lang="en-US" sz="2800" dirty="0">
                <a:solidFill>
                  <a:schemeClr val="tx1"/>
                </a:solidFill>
              </a:rPr>
              <a:t> w </a:t>
            </a:r>
            <a:r>
              <a:rPr lang="en-US" sz="2800" dirty="0" err="1">
                <a:solidFill>
                  <a:schemeClr val="tx1"/>
                </a:solidFill>
              </a:rPr>
              <a:t>dziele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strategia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odbiorcza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6B6C5D-2D8C-471E-8825-4A31EF8EAD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4976494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BC88ABEE-36FC-46BF-A0B6-735D71026B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/>
          <a:srcRect t="9176" r="-3" b="50"/>
          <a:stretch/>
        </p:blipFill>
        <p:spPr bwMode="auto">
          <a:xfrm>
            <a:off x="1412683" y="1410208"/>
            <a:ext cx="4348925" cy="3858780"/>
          </a:xfrm>
          <a:prstGeom prst="rect">
            <a:avLst/>
          </a:prstGeom>
          <a:noFill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B2031FF-AB61-4DC6-AC14-F6D1B4ACFE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770" y="3522131"/>
            <a:ext cx="452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82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DA954E3F-C90F-4AED-8C5E-30BBC9987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5F274D6-81B5-4350-AFD5-014504FF59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30000">
                <a:srgbClr val="FFFFFF"/>
              </a:gs>
              <a:gs pos="61000">
                <a:srgbClr val="F8F8F8"/>
              </a:gs>
              <a:gs pos="97000">
                <a:srgbClr val="E5E5E5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127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363EBB5-9962-4BA6-946C-7355107E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5508"/>
            <a:ext cx="3354470" cy="5586984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212121"/>
                </a:solidFill>
              </a:rPr>
              <a:t>Specyfika „uważnego spojrzenia”:</a:t>
            </a: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8D21268E-FF5E-4624-BB9D-B825216E9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4082" y="469900"/>
            <a:ext cx="6582982" cy="59182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819B5D-60BA-4995-92D8-FC547E6048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8325" y="635508"/>
            <a:ext cx="6254496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Symbol zastępczy zawartości 2">
            <a:extLst>
              <a:ext uri="{FF2B5EF4-FFF2-40B4-BE49-F238E27FC236}">
                <a16:creationId xmlns:a16="http://schemas.microsoft.com/office/drawing/2014/main" xmlns="" id="{6054B11A-3D36-4BD8-9E46-67F8EAB9C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804" y="954756"/>
            <a:ext cx="5613283" cy="4853888"/>
          </a:xfrm>
        </p:spPr>
        <p:txBody>
          <a:bodyPr anchor="ctr">
            <a:normAutofit/>
          </a:bodyPr>
          <a:lstStyle/>
          <a:p>
            <a:r>
              <a:rPr lang="pl-PL" sz="2200" dirty="0">
                <a:solidFill>
                  <a:schemeClr val="tx1"/>
                </a:solidFill>
              </a:rPr>
              <a:t>odbiór bieżącej chwili, w której, nawet jeśli jest niepozorna, zawiera się już całość rzeczywistości;</a:t>
            </a:r>
          </a:p>
          <a:p>
            <a:r>
              <a:rPr lang="pl-PL" sz="2200" dirty="0">
                <a:solidFill>
                  <a:schemeClr val="tx1"/>
                </a:solidFill>
              </a:rPr>
              <a:t>laboratoryjne warunki dla procesów poznawczych </a:t>
            </a:r>
            <a:r>
              <a:rPr lang="pl-PL" sz="2200" dirty="0">
                <a:solidFill>
                  <a:schemeClr val="tx1"/>
                </a:solidFill>
                <a:sym typeface="Wingdings" panose="05000000000000000000" pitchFamily="2" charset="2"/>
              </a:rPr>
              <a:t> mechanizmy obronne  (widza)</a:t>
            </a:r>
          </a:p>
          <a:p>
            <a:r>
              <a:rPr lang="pl-PL" sz="2200" dirty="0">
                <a:solidFill>
                  <a:schemeClr val="tx1"/>
                </a:solidFill>
                <a:sym typeface="Wingdings" panose="05000000000000000000" pitchFamily="2" charset="2"/>
              </a:rPr>
              <a:t>dystans jako zaangażowanie wyższego rzędu</a:t>
            </a:r>
          </a:p>
          <a:p>
            <a:r>
              <a:rPr lang="pl-PL" sz="2200" dirty="0">
                <a:solidFill>
                  <a:schemeClr val="tx1"/>
                </a:solidFill>
                <a:sym typeface="Wingdings" panose="05000000000000000000" pitchFamily="2" charset="2"/>
              </a:rPr>
              <a:t>AFIRMATYWNA PODSTAWA: </a:t>
            </a:r>
            <a:r>
              <a:rPr lang="pl-PL" sz="2200" dirty="0">
                <a:solidFill>
                  <a:schemeClr val="tx1"/>
                </a:solidFill>
              </a:rPr>
              <a:t>postawa uważności odpowiada za obecność obiektów w polu percepcji</a:t>
            </a:r>
            <a:endParaRPr lang="pl-PL" sz="2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pl-PL" sz="22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pl-PL" sz="2200" dirty="0">
                <a:solidFill>
                  <a:schemeClr val="tx1"/>
                </a:solidFill>
              </a:rPr>
              <a:t>nowe wymiary pozornie tylko znanej rzeczywistości</a:t>
            </a:r>
            <a:endParaRPr lang="pl-PL" sz="2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pl-PL" sz="22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117C436-665A-4556-BA5A-6012DAEBB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52" y="225469"/>
            <a:ext cx="2834139" cy="19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90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3B1553-1636-4954-B3CD-10A4DE0CA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D4B4DFC-38BA-4C07-8028-8FA8327DD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045460-25F8-40ED-9BCB-027C40E6B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6E826CA-0809-4053-BBBD-D64451912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CE201F6-A6FC-4624-B774-1D2FCA3A7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97E3E208-09BB-49A6-AC5B-365323B22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7C6A2D76-7D65-46B7-AA15-7C9674AF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899" y="1293684"/>
            <a:ext cx="5888496" cy="42706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l-PL" sz="5400" dirty="0">
                <a:solidFill>
                  <a:schemeClr val="tx1"/>
                </a:solidFill>
              </a:rPr>
              <a:t>4</a:t>
            </a:r>
            <a:r>
              <a:rPr lang="en-US" sz="5400" dirty="0">
                <a:solidFill>
                  <a:schemeClr val="tx1"/>
                </a:solidFill>
              </a:rPr>
              <a:t>.</a:t>
            </a:r>
            <a:r>
              <a:rPr lang="pl-PL" sz="5400" dirty="0">
                <a:solidFill>
                  <a:schemeClr val="tx1"/>
                </a:solidFill>
              </a:rPr>
              <a:t> Edukacja filmowa</a:t>
            </a:r>
            <a:endParaRPr lang="en-US" sz="5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09DEA72-C51E-4A4A-9E85-AF6F3F9E9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08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ACE0436-0037-4A46-9C44-2EB95BF308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5E6FF9D-6599-42FC-BD0E-BAA1B1997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EB8E3BF-F464-4900-8994-851061A9A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oślina rosnąca w pękniętym betonie">
            <a:extLst>
              <a:ext uri="{FF2B5EF4-FFF2-40B4-BE49-F238E27FC236}">
                <a16:creationId xmlns:a16="http://schemas.microsoft.com/office/drawing/2014/main" xmlns="" id="{9DFCD2DE-D2D0-4A23-8712-9AFBB28EA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730"/>
          <a:stretch/>
        </p:blipFill>
        <p:spPr>
          <a:xfrm>
            <a:off x="-9948" y="-1786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28D9726-7ACF-4101-BA1D-E60EA7F4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Potencjał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pl-PL" dirty="0">
                <a:solidFill>
                  <a:srgbClr val="FFFFFF"/>
                </a:solidFill>
              </a:rPr>
              <a:t>„uważnego spojrzenia”</a:t>
            </a:r>
            <a:endParaRPr lang="en-US" i="1" dirty="0">
              <a:solidFill>
                <a:srgbClr val="FFFFFF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E0602D6-3A81-42F8-AE67-1BAAFC967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4E8B0424-4BBB-413E-9A34-8AC37696240C}"/>
              </a:ext>
            </a:extLst>
          </p:cNvPr>
          <p:cNvSpPr txBox="1"/>
          <p:nvPr/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</a:rPr>
              <a:t>alternatywny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sposób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oglądu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fenomenów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zdarzeń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</a:rPr>
              <a:t>prowokuje</a:t>
            </a:r>
            <a:r>
              <a:rPr lang="en-US" sz="2800" dirty="0">
                <a:solidFill>
                  <a:srgbClr val="FFFFFF"/>
                </a:solidFill>
              </a:rPr>
              <a:t> w </a:t>
            </a:r>
            <a:r>
              <a:rPr lang="en-US" sz="2800" dirty="0" err="1">
                <a:solidFill>
                  <a:srgbClr val="FFFFFF"/>
                </a:solidFill>
              </a:rPr>
              <a:t>procesie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odbioru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twórczą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reakcję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ze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strony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widza</a:t>
            </a:r>
            <a:endParaRPr lang="en-US" sz="2800" dirty="0">
              <a:solidFill>
                <a:srgbClr val="FFFFFF"/>
              </a:solidFill>
            </a:endParaRP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„</a:t>
            </a:r>
            <a:r>
              <a:rPr lang="en-US" sz="2800" dirty="0" err="1">
                <a:solidFill>
                  <a:srgbClr val="FFFFFF"/>
                </a:solidFill>
              </a:rPr>
              <a:t>medytacja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nad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światem</a:t>
            </a:r>
            <a:r>
              <a:rPr lang="en-US" sz="2800" dirty="0">
                <a:solidFill>
                  <a:srgbClr val="FFFFFF"/>
                </a:solidFill>
              </a:rPr>
              <a:t>” </a:t>
            </a:r>
            <a:r>
              <a:rPr lang="en-US" sz="2800" dirty="0">
                <a:solidFill>
                  <a:srgbClr val="FFFFFF"/>
                </a:solidFill>
                <a:sym typeface="Wingdings" panose="05000000000000000000" pitchFamily="2" charset="2"/>
              </a:rPr>
              <a:t> „</a:t>
            </a:r>
            <a:r>
              <a:rPr lang="en-US" sz="2800" dirty="0" err="1">
                <a:solidFill>
                  <a:srgbClr val="FFFFFF"/>
                </a:solidFill>
                <a:sym typeface="Wingdings" panose="05000000000000000000" pitchFamily="2" charset="2"/>
              </a:rPr>
              <a:t>świecka</a:t>
            </a:r>
            <a:r>
              <a:rPr lang="en-US" sz="2800" dirty="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FFFF"/>
                </a:solidFill>
                <a:sym typeface="Wingdings" panose="05000000000000000000" pitchFamily="2" charset="2"/>
              </a:rPr>
              <a:t>epifania</a:t>
            </a:r>
            <a:r>
              <a:rPr lang="en-US" sz="2800" dirty="0">
                <a:solidFill>
                  <a:srgbClr val="FFFFFF"/>
                </a:solidFill>
                <a:sym typeface="Wingdings" panose="05000000000000000000" pitchFamily="2" charset="2"/>
              </a:rPr>
              <a:t>” –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objawienie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się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rzeczywistości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która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nie</a:t>
            </a:r>
            <a:r>
              <a:rPr lang="en-US" sz="2800" dirty="0">
                <a:solidFill>
                  <a:srgbClr val="FFFFFF"/>
                </a:solidFill>
              </a:rPr>
              <a:t> jest </a:t>
            </a:r>
            <a:r>
              <a:rPr lang="en-US" sz="2800" dirty="0" err="1">
                <a:solidFill>
                  <a:srgbClr val="FFFFFF"/>
                </a:solidFill>
              </a:rPr>
              <a:t>ontologicznie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inna</a:t>
            </a:r>
            <a:r>
              <a:rPr lang="en-US" sz="2800" dirty="0">
                <a:solidFill>
                  <a:srgbClr val="FFFFFF"/>
                </a:solidFill>
              </a:rPr>
              <a:t> od </a:t>
            </a:r>
            <a:r>
              <a:rPr lang="en-US" sz="2800" dirty="0" err="1">
                <a:solidFill>
                  <a:srgbClr val="FFFFFF"/>
                </a:solidFill>
              </a:rPr>
              <a:t>tej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powszedniej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dobrze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znanej</a:t>
            </a:r>
            <a:r>
              <a:rPr lang="en-US" sz="2800" dirty="0">
                <a:solidFill>
                  <a:srgbClr val="FFFFFF"/>
                </a:solidFill>
              </a:rPr>
              <a:t>, ale </a:t>
            </a:r>
            <a:r>
              <a:rPr lang="en-US" sz="2800" dirty="0" err="1">
                <a:solidFill>
                  <a:srgbClr val="FFFFFF"/>
                </a:solidFill>
              </a:rPr>
              <a:t>przejawia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się</a:t>
            </a:r>
            <a:r>
              <a:rPr lang="en-US" sz="2800" dirty="0">
                <a:solidFill>
                  <a:srgbClr val="FFFFFF"/>
                </a:solidFill>
              </a:rPr>
              <a:t> w </a:t>
            </a:r>
            <a:r>
              <a:rPr lang="en-US" sz="2800" dirty="0" err="1">
                <a:solidFill>
                  <a:srgbClr val="FFFFFF"/>
                </a:solidFill>
              </a:rPr>
              <a:t>całkiem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nowy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sposób</a:t>
            </a:r>
            <a:endParaRPr lang="pl-PL" sz="2800" dirty="0">
              <a:solidFill>
                <a:srgbClr val="FFFFFF"/>
              </a:solidFill>
            </a:endParaRP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pl-PL" sz="2800" dirty="0"/>
              <a:t>inna niż powszechna dystrybucja emocji:</a:t>
            </a:r>
          </a:p>
          <a:p>
            <a:pPr marL="914400" lvl="1" indent="-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Wingdings" panose="05000000000000000000" pitchFamily="2" charset="2"/>
              <a:buChar char="Ø"/>
            </a:pPr>
            <a:r>
              <a:rPr lang="pl-PL" sz="2800" dirty="0"/>
              <a:t>spontaniczny przepływ emocji </a:t>
            </a:r>
          </a:p>
          <a:p>
            <a:pPr marL="914400" lvl="1" indent="-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Wingdings" panose="05000000000000000000" pitchFamily="2" charset="2"/>
              <a:buChar char="Ø"/>
            </a:pPr>
            <a:r>
              <a:rPr lang="pl-PL" sz="2800" dirty="0"/>
              <a:t>metodyczna analizę własnej sfery emocjonalnej</a:t>
            </a: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pl-PL" sz="2800" dirty="0">
              <a:solidFill>
                <a:srgbClr val="FFFFFF"/>
              </a:solidFill>
            </a:endParaRP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pl-PL" sz="2800" dirty="0">
              <a:solidFill>
                <a:srgbClr val="FFFFFF"/>
              </a:solidFill>
            </a:endParaRP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2800" dirty="0">
              <a:solidFill>
                <a:srgbClr val="FFFFFF"/>
              </a:solidFill>
            </a:endParaRP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97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xmlns="" id="{83017219-ECF8-4787-8CCC-21708883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Strategia „uważnego spojrzenia”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– przykładowe scenariusze lekcji</a:t>
            </a:r>
          </a:p>
        </p:txBody>
      </p:sp>
      <p:pic>
        <p:nvPicPr>
          <p:cNvPr id="21" name="Symbol zastępczy zawartości 20" descr="Obraz zawierający tekst&#10;&#10;Opis wygenerowany automatycznie">
            <a:extLst>
              <a:ext uri="{FF2B5EF4-FFF2-40B4-BE49-F238E27FC236}">
                <a16:creationId xmlns:a16="http://schemas.microsoft.com/office/drawing/2014/main" xmlns="" id="{3513F435-0527-4E20-9430-1AC1AD7CD5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2554" y="2560637"/>
            <a:ext cx="2321896" cy="3309937"/>
          </a:xfrm>
        </p:spPr>
      </p:pic>
      <p:pic>
        <p:nvPicPr>
          <p:cNvPr id="23" name="Symbol zastępczy zawartości 22">
            <a:extLst>
              <a:ext uri="{FF2B5EF4-FFF2-40B4-BE49-F238E27FC236}">
                <a16:creationId xmlns:a16="http://schemas.microsoft.com/office/drawing/2014/main" xmlns="" id="{7FF7A402-0233-41D6-9B00-85AB98E3FF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21740" y="2560637"/>
            <a:ext cx="2238019" cy="3309937"/>
          </a:xfrm>
        </p:spPr>
      </p:pic>
    </p:spTree>
    <p:extLst>
      <p:ext uri="{BB962C8B-B14F-4D97-AF65-F5344CB8AC3E}">
        <p14:creationId xmlns:p14="http://schemas.microsoft.com/office/powerpoint/2010/main" val="3630086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434DCA8-BC57-40AE-94D7-754460957E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E93A23A1-FB7B-4C57-8240-0B6015C1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43CA6E1-DE85-4998-B1CA-2B617EDF6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A43C1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162A3C-D7A8-4B2A-94B1-73192CBC5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6" name="elephant" descr="Obraz zawierający drzewo, trawa, zewnętrzne, niebo&#10;&#10;Opis wygenerowany automatycznie">
            <a:hlinkClick r:id="" action="ppaction://media"/>
            <a:extLst>
              <a:ext uri="{FF2B5EF4-FFF2-40B4-BE49-F238E27FC236}">
                <a16:creationId xmlns:a16="http://schemas.microsoft.com/office/drawing/2014/main" xmlns="" id="{01586ABC-CF88-4D48-8185-6AD8D8953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9256" y="1149305"/>
            <a:ext cx="6914575" cy="46154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B8F1012-6DEE-4829-9F32-620A711094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09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8045460-25F8-40ED-9BCB-027C40E6B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E826CA-0809-4053-BBBD-D64451912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CE201F6-A6FC-4624-B774-1D2FCA3A7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97E3E208-09BB-49A6-AC5B-365323B22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D9C8CB84-D0D2-4DAD-95F8-650952A25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4899" y="1293684"/>
            <a:ext cx="5888496" cy="4270632"/>
          </a:xfrm>
        </p:spPr>
        <p:txBody>
          <a:bodyPr anchor="ctr">
            <a:normAutofit/>
          </a:bodyPr>
          <a:lstStyle/>
          <a:p>
            <a:pPr algn="l"/>
            <a:r>
              <a:rPr lang="pl-PL" dirty="0"/>
              <a:t>Strategia </a:t>
            </a:r>
            <a:r>
              <a:rPr lang="pl-PL" i="1" dirty="0">
                <a:solidFill>
                  <a:srgbClr val="FAEF88"/>
                </a:solidFill>
              </a:rPr>
              <a:t>uważnego spojrzenia </a:t>
            </a:r>
            <a:r>
              <a:rPr lang="pl-PL" dirty="0"/>
              <a:t>posiada szczególną wartość jako sposób odbioru dzieła filmowego.</a:t>
            </a:r>
            <a:endParaRPr lang="pl-PL" sz="4400" dirty="0">
              <a:solidFill>
                <a:schemeClr val="tx1"/>
              </a:solidFill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C16BC8B6-7A9F-4BDA-B839-B193A89B4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340" y="1301388"/>
            <a:ext cx="3016933" cy="4255224"/>
          </a:xfrm>
        </p:spPr>
        <p:txBody>
          <a:bodyPr anchor="ctr">
            <a:normAutofit/>
          </a:bodyPr>
          <a:lstStyle/>
          <a:p>
            <a:r>
              <a:rPr lang="pl-PL" sz="2000" dirty="0"/>
              <a:t>TEZA V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09DEA72-C51E-4A4A-9E85-AF6F3F9E9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143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Zbliżenie stron książki w kształcie serca">
            <a:extLst>
              <a:ext uri="{FF2B5EF4-FFF2-40B4-BE49-F238E27FC236}">
                <a16:creationId xmlns:a16="http://schemas.microsoft.com/office/drawing/2014/main" xmlns="" id="{0995C3E6-9DA1-4E6B-9136-3C8604D042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64" b="7864"/>
          <a:stretch/>
        </p:blipFill>
        <p:spPr>
          <a:xfrm>
            <a:off x="-267738" y="-152390"/>
            <a:ext cx="12459738" cy="700860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392A04D-3F3D-4EDA-ADD0-6D0FE5947D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xmlns="" id="{3916C875-6296-4585-81AA-CFD8BBFD39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5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AF53D2B1-4833-4EB6-A4E8-6FF39E53EF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31" name="Donut 23">
                <a:extLst>
                  <a:ext uri="{FF2B5EF4-FFF2-40B4-BE49-F238E27FC236}">
                    <a16:creationId xmlns:a16="http://schemas.microsoft.com/office/drawing/2014/main" xmlns="" id="{0B9A7FCA-1E97-46D9-922C-3860BC3E19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Donut 24">
                <a:extLst>
                  <a:ext uri="{FF2B5EF4-FFF2-40B4-BE49-F238E27FC236}">
                    <a16:creationId xmlns:a16="http://schemas.microsoft.com/office/drawing/2014/main" xmlns="" id="{0B000A24-2E2E-40F5-B972-7011A3D052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Donut 25">
                <a:extLst>
                  <a:ext uri="{FF2B5EF4-FFF2-40B4-BE49-F238E27FC236}">
                    <a16:creationId xmlns:a16="http://schemas.microsoft.com/office/drawing/2014/main" xmlns="" id="{8AECF129-B53F-4196-82FD-309B66AFEA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Donut 26">
                <a:extLst>
                  <a:ext uri="{FF2B5EF4-FFF2-40B4-BE49-F238E27FC236}">
                    <a16:creationId xmlns:a16="http://schemas.microsoft.com/office/drawing/2014/main" xmlns="" id="{727E43A6-24FA-43B5-979D-03330A91F03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" name="Tytuł 5">
            <a:extLst>
              <a:ext uri="{FF2B5EF4-FFF2-40B4-BE49-F238E27FC236}">
                <a16:creationId xmlns:a16="http://schemas.microsoft.com/office/drawing/2014/main" xmlns="" id="{771E0D67-8E52-4A4D-882A-E0EBED9E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l-PL" sz="3200" dirty="0"/>
              <a:t>W ramach rozszerzenia omówionego tematu polecam lekturę artykułów mojego autorstwa:</a:t>
            </a:r>
            <a:endParaRPr lang="en-US" sz="3200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xmlns="" id="{0CDC215E-4A75-474D-B6A9-40825687E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398" y="3657597"/>
            <a:ext cx="6815669" cy="132080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pl-PL" sz="1600" b="1" i="1" dirty="0"/>
              <a:t>Uważne spojrzenie – nowy paradygmat poznawczy dla europejskiego kina </a:t>
            </a:r>
            <a:r>
              <a:rPr lang="pl-PL" sz="1600" b="1" dirty="0" err="1"/>
              <a:t>slow</a:t>
            </a:r>
            <a:r>
              <a:rPr lang="pl-PL" sz="1600" dirty="0"/>
              <a:t>, "Kultura współczesna": Rewolucja uważności, 3(110)/2020, s. 148-159.</a:t>
            </a:r>
            <a:endParaRPr lang="pl-PL" sz="1600" b="1" dirty="0">
              <a:hlinkClick r:id="rId6"/>
            </a:endParaRPr>
          </a:p>
          <a:p>
            <a:r>
              <a:rPr lang="en-US" sz="1600" b="1" dirty="0">
                <a:hlinkClick r:id="rId6"/>
              </a:rPr>
              <a:t>https://www.nck.pl/upload/2021/05/kw_3-2020_uwazne-spojrzenie.pdf</a:t>
            </a:r>
            <a:endParaRPr lang="pl-PL" sz="1600" b="1" dirty="0"/>
          </a:p>
          <a:p>
            <a:pPr algn="l"/>
            <a:r>
              <a:rPr lang="pl-PL" sz="1600" b="1" dirty="0" err="1"/>
              <a:t>Slow</a:t>
            </a:r>
            <a:r>
              <a:rPr lang="pl-PL" sz="1600" b="1" dirty="0"/>
              <a:t> </a:t>
            </a:r>
            <a:r>
              <a:rPr lang="pl-PL" sz="1600" b="1" dirty="0" err="1"/>
              <a:t>cinema</a:t>
            </a:r>
            <a:r>
              <a:rPr lang="pl-PL" sz="1600" b="1" i="1" dirty="0"/>
              <a:t>, czyli o siedzeniu w kinie</a:t>
            </a:r>
            <a:r>
              <a:rPr lang="pl-PL" sz="1600" dirty="0"/>
              <a:t>, „</a:t>
            </a:r>
            <a:r>
              <a:rPr lang="pl-PL" sz="1600" dirty="0" err="1"/>
              <a:t>Fragile</a:t>
            </a:r>
            <a:r>
              <a:rPr lang="pl-PL" sz="1600" dirty="0"/>
              <a:t>” 2018, nr 1–2 (39–40): Medytacja, s. 38–43.</a:t>
            </a:r>
            <a:endParaRPr lang="en-US" sz="1600" b="1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A6C0989-A9A0-4613-9342-05E539CD9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4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F8837B-BAE2-489A-8F93-69216307D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iałe kamienie zrównoważone na stosie">
            <a:extLst>
              <a:ext uri="{FF2B5EF4-FFF2-40B4-BE49-F238E27FC236}">
                <a16:creationId xmlns:a16="http://schemas.microsoft.com/office/drawing/2014/main" xmlns="" id="{CA41A0D6-7CC6-4ACB-BAB9-71E1E8F71E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5089" b="6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73AF976-811B-4657-8544-487C1F2A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 err="1">
                <a:solidFill>
                  <a:srgbClr val="FFFFFF"/>
                </a:solidFill>
              </a:rPr>
              <a:t>psychologiczna</a:t>
            </a:r>
            <a:r>
              <a:rPr lang="en-US" sz="5000" dirty="0">
                <a:solidFill>
                  <a:srgbClr val="FFFFFF"/>
                </a:solidFill>
              </a:rPr>
              <a:t> </a:t>
            </a:r>
            <a:r>
              <a:rPr lang="en-US" sz="5000" dirty="0" err="1">
                <a:solidFill>
                  <a:srgbClr val="FFFFFF"/>
                </a:solidFill>
              </a:rPr>
              <a:t>koncepcja</a:t>
            </a:r>
            <a:r>
              <a:rPr lang="en-US" sz="5000" dirty="0">
                <a:solidFill>
                  <a:srgbClr val="FFFFFF"/>
                </a:solidFill>
              </a:rPr>
              <a:t> </a:t>
            </a:r>
            <a:r>
              <a:rPr lang="en-US" sz="5000" i="1" dirty="0">
                <a:solidFill>
                  <a:srgbClr val="FFFFFF"/>
                </a:solidFill>
              </a:rPr>
              <a:t>mindfulness</a:t>
            </a:r>
            <a:r>
              <a:rPr lang="en-US" sz="5000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48BEE9B-A2F4-4BF3-9EAD-16E1A7FC2D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12A7307F-D74A-48F0-8171-7C71F097F8C6}"/>
              </a:ext>
            </a:extLst>
          </p:cNvPr>
          <p:cNvSpPr txBox="1"/>
          <p:nvPr/>
        </p:nvSpPr>
        <p:spPr>
          <a:xfrm>
            <a:off x="619125" y="3792654"/>
            <a:ext cx="10820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>
                <a:solidFill>
                  <a:schemeClr val="bg1">
                    <a:lumMod val="95000"/>
                  </a:schemeClr>
                </a:solidFill>
              </a:rPr>
              <a:t>nieopisująca i nieoceniająca świadomość, skoncentrowana na przeżywanej właśnie chwili, w której każda myśl czy doznanie pojawiające się w polu uwagi są akceptowane w obecnej postaci.</a:t>
            </a:r>
          </a:p>
        </p:txBody>
      </p:sp>
    </p:spTree>
    <p:extLst>
      <p:ext uri="{BB962C8B-B14F-4D97-AF65-F5344CB8AC3E}">
        <p14:creationId xmlns:p14="http://schemas.microsoft.com/office/powerpoint/2010/main" val="189166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Kameralins">
            <a:extLst>
              <a:ext uri="{FF2B5EF4-FFF2-40B4-BE49-F238E27FC236}">
                <a16:creationId xmlns:a16="http://schemas.microsoft.com/office/drawing/2014/main" xmlns="" id="{0995C3E6-9DA1-4E6B-9136-3C8604D042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prstClr val="white"/>
            </a:duotone>
          </a:blip>
          <a:srcRect t="5457" b="10273"/>
          <a:stretch/>
        </p:blipFill>
        <p:spPr>
          <a:xfrm>
            <a:off x="-267738" y="-152390"/>
            <a:ext cx="12459738" cy="700860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392A04D-3F3D-4EDA-ADD0-6D0FE5947D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xmlns="" id="{3916C875-6296-4585-81AA-CFD8BBFD39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5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AF53D2B1-4833-4EB6-A4E8-6FF39E53EF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31" name="Donut 23">
                <a:extLst>
                  <a:ext uri="{FF2B5EF4-FFF2-40B4-BE49-F238E27FC236}">
                    <a16:creationId xmlns:a16="http://schemas.microsoft.com/office/drawing/2014/main" xmlns="" id="{0B9A7FCA-1E97-46D9-922C-3860BC3E19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Donut 24">
                <a:extLst>
                  <a:ext uri="{FF2B5EF4-FFF2-40B4-BE49-F238E27FC236}">
                    <a16:creationId xmlns:a16="http://schemas.microsoft.com/office/drawing/2014/main" xmlns="" id="{0B000A24-2E2E-40F5-B972-7011A3D052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Donut 25">
                <a:extLst>
                  <a:ext uri="{FF2B5EF4-FFF2-40B4-BE49-F238E27FC236}">
                    <a16:creationId xmlns:a16="http://schemas.microsoft.com/office/drawing/2014/main" xmlns="" id="{8AECF129-B53F-4196-82FD-309B66AFEA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Donut 26">
                <a:extLst>
                  <a:ext uri="{FF2B5EF4-FFF2-40B4-BE49-F238E27FC236}">
                    <a16:creationId xmlns:a16="http://schemas.microsoft.com/office/drawing/2014/main" xmlns="" id="{727E43A6-24FA-43B5-979D-03330A91F03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" name="Tytuł 5">
            <a:extLst>
              <a:ext uri="{FF2B5EF4-FFF2-40B4-BE49-F238E27FC236}">
                <a16:creationId xmlns:a16="http://schemas.microsoft.com/office/drawing/2014/main" xmlns="" id="{771E0D67-8E52-4A4D-882A-E0EBED9E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3200" dirty="0"/>
              <a:t>Dziękuję za uwagę </a:t>
            </a:r>
            <a:br>
              <a:rPr lang="pl-PL" sz="3200" dirty="0"/>
            </a:br>
            <a:r>
              <a:rPr lang="pl-PL" sz="3200" dirty="0"/>
              <a:t>i z</a:t>
            </a:r>
            <a:r>
              <a:rPr lang="en-US" sz="3200" dirty="0" err="1"/>
              <a:t>achęcam</a:t>
            </a:r>
            <a:r>
              <a:rPr lang="en-US" sz="3200" dirty="0"/>
              <a:t> do </a:t>
            </a:r>
            <a:r>
              <a:rPr lang="pl-PL" sz="3200" dirty="0"/>
              <a:t>dalszego </a:t>
            </a:r>
            <a:r>
              <a:rPr lang="en-US" sz="3200" dirty="0" err="1"/>
              <a:t>kontaktu</a:t>
            </a:r>
            <a:r>
              <a:rPr lang="en-US" sz="3200" dirty="0"/>
              <a:t>: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xmlns="" id="{0CDC215E-4A75-474D-B6A9-40825687E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398" y="3657597"/>
            <a:ext cx="6815669" cy="1320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/>
              <a:t>Anna M. Piskorska</a:t>
            </a:r>
          </a:p>
          <a:p>
            <a:r>
              <a:rPr lang="en-US" sz="2800" b="1" dirty="0"/>
              <a:t>a.m.piskorska@gmail.com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A6C0989-A9A0-4613-9342-05E539CD9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3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ACE0436-0037-4A46-9C44-2EB95BF308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05E6FF9D-6599-42FC-BD0E-BAA1B1997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5EB8E3BF-F464-4900-8994-851061A9A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77685A2A-7460-4D69-B58A-53662E45051C}"/>
              </a:ext>
            </a:extLst>
          </p:cNvPr>
          <p:cNvSpPr txBox="1"/>
          <p:nvPr/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Konteksty</a:t>
            </a:r>
            <a:r>
              <a:rPr lang="en-US" sz="44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uważności</a:t>
            </a:r>
            <a:r>
              <a:rPr lang="en-US" sz="44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8E0602D6-3A81-42F8-AE67-1BAAFC967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8C2ACE49-5FDD-4063-9B4C-C44F76068E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140623"/>
              </p:ext>
            </p:extLst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5094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F8837B-BAE2-489A-8F93-69216307D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urved stone pathway in a calm lake at sunrise">
            <a:extLst>
              <a:ext uri="{FF2B5EF4-FFF2-40B4-BE49-F238E27FC236}">
                <a16:creationId xmlns:a16="http://schemas.microsoft.com/office/drawing/2014/main" xmlns="" id="{E1D0A321-0100-4C4A-8D61-0F0675AE7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B4F499-21C4-4B7F-B691-828A3C7E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dirty="0">
                <a:solidFill>
                  <a:srgbClr val="FFFFFF"/>
                </a:solidFill>
              </a:rPr>
              <a:t>slow movement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48BEE9B-A2F4-4BF3-9EAD-16E1A7FC2D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D1F30C9F-9B7B-4E58-8DA5-197542807D65}"/>
              </a:ext>
            </a:extLst>
          </p:cNvPr>
          <p:cNvSpPr txBox="1"/>
          <p:nvPr/>
        </p:nvSpPr>
        <p:spPr>
          <a:xfrm>
            <a:off x="3585632" y="3680935"/>
            <a:ext cx="86031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bg1">
                    <a:lumMod val="95000"/>
                  </a:schemeClr>
                </a:solidFill>
                <a:effectLst/>
                <a:latin typeface="Garamond" panose="02020404030301010803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ruch kulturowy o charakterze globalnym, </a:t>
            </a:r>
          </a:p>
          <a:p>
            <a:r>
              <a:rPr lang="pl-PL" sz="2800" dirty="0">
                <a:solidFill>
                  <a:schemeClr val="bg1">
                    <a:lumMod val="95000"/>
                  </a:schemeClr>
                </a:solidFill>
                <a:effectLst/>
                <a:latin typeface="Garamond" panose="02020404030301010803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który kontestuje przyspieszenie współczesnego świata, </a:t>
            </a:r>
          </a:p>
          <a:p>
            <a:r>
              <a:rPr lang="pl-PL" sz="2800" dirty="0">
                <a:solidFill>
                  <a:schemeClr val="bg1">
                    <a:lumMod val="95000"/>
                  </a:schemeClr>
                </a:solidFill>
                <a:effectLst/>
                <a:latin typeface="Garamond" panose="02020404030301010803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orędując za powrotem do życia w jego naturalnym rytmie. </a:t>
            </a:r>
            <a:endParaRPr lang="pl-PL" sz="2800" dirty="0">
              <a:solidFill>
                <a:schemeClr val="bg1">
                  <a:lumMod val="9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61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F8837B-BAE2-489A-8F93-69216307D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ilm reel and slate">
            <a:extLst>
              <a:ext uri="{FF2B5EF4-FFF2-40B4-BE49-F238E27FC236}">
                <a16:creationId xmlns:a16="http://schemas.microsoft.com/office/drawing/2014/main" xmlns="" id="{871534CC-98B7-4599-B18E-BA8D7DEF1F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2496" b="32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972D12-E01E-428C-A400-B4CE9F9F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dirty="0">
                <a:solidFill>
                  <a:srgbClr val="FFFFFF"/>
                </a:solidFill>
              </a:rPr>
              <a:t>slow cinema 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48BEE9B-A2F4-4BF3-9EAD-16E1A7FC2D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B852FE04-3845-4DE3-88C3-888AF69066F2}"/>
              </a:ext>
            </a:extLst>
          </p:cNvPr>
          <p:cNvSpPr txBox="1"/>
          <p:nvPr/>
        </p:nvSpPr>
        <p:spPr>
          <a:xfrm>
            <a:off x="552451" y="4130159"/>
            <a:ext cx="116363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kontestacja polityki kina głównego nurtu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papierowy konstrukt – istniejący w umysłach badaczy </a:t>
            </a:r>
          </a:p>
          <a:p>
            <a:r>
              <a:rPr lang="pl-PL" sz="36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 	 i w oczach widzów europejskich festiwali filmowych </a:t>
            </a:r>
            <a:endParaRPr lang="pl-PL" sz="3600" dirty="0">
              <a:solidFill>
                <a:schemeClr val="bg1">
                  <a:lumMod val="9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94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8045460-25F8-40ED-9BCB-027C40E6B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E826CA-0809-4053-BBBD-D64451912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CE201F6-A6FC-4624-B774-1D2FCA3A7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97E3E208-09BB-49A6-AC5B-365323B22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D9C8CB84-D0D2-4DAD-95F8-650952A25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4899" y="1293684"/>
            <a:ext cx="5888496" cy="4270632"/>
          </a:xfrm>
        </p:spPr>
        <p:txBody>
          <a:bodyPr anchor="ctr">
            <a:normAutofit/>
          </a:bodyPr>
          <a:lstStyle/>
          <a:p>
            <a:pPr algn="l"/>
            <a:r>
              <a:rPr lang="pl-PL" sz="4800" dirty="0">
                <a:latin typeface="Garamond" panose="02020404030301010803" pitchFamily="18" charset="0"/>
                <a:ea typeface="Yu Mincho" panose="02020400000000000000" pitchFamily="18" charset="-128"/>
              </a:rPr>
              <a:t>Sztuczny konstrukt </a:t>
            </a:r>
            <a:br>
              <a:rPr lang="pl-PL" sz="4800" dirty="0">
                <a:latin typeface="Garamond" panose="02020404030301010803" pitchFamily="18" charset="0"/>
                <a:ea typeface="Yu Mincho" panose="02020400000000000000" pitchFamily="18" charset="-128"/>
              </a:rPr>
            </a:br>
            <a:r>
              <a:rPr lang="pl-PL" sz="4800" i="1" dirty="0" err="1">
                <a:latin typeface="Garamond" panose="02020404030301010803" pitchFamily="18" charset="0"/>
                <a:ea typeface="Yu Mincho" panose="02020400000000000000" pitchFamily="18" charset="-128"/>
              </a:rPr>
              <a:t>slow</a:t>
            </a:r>
            <a:r>
              <a:rPr lang="pl-PL" sz="4800" i="1" dirty="0">
                <a:latin typeface="Garamond" panose="02020404030301010803" pitchFamily="18" charset="0"/>
                <a:ea typeface="Yu Mincho" panose="02020400000000000000" pitchFamily="18" charset="-128"/>
              </a:rPr>
              <a:t> </a:t>
            </a:r>
            <a:r>
              <a:rPr lang="pl-PL" sz="4800" i="1" dirty="0" err="1">
                <a:latin typeface="Garamond" panose="02020404030301010803" pitchFamily="18" charset="0"/>
                <a:ea typeface="Yu Mincho" panose="02020400000000000000" pitchFamily="18" charset="-128"/>
              </a:rPr>
              <a:t>cinema</a:t>
            </a:r>
            <a:r>
              <a:rPr lang="pl-PL" sz="4800" dirty="0">
                <a:latin typeface="Garamond" panose="02020404030301010803" pitchFamily="18" charset="0"/>
                <a:ea typeface="Yu Mincho" panose="02020400000000000000" pitchFamily="18" charset="-128"/>
              </a:rPr>
              <a:t> zaistniał </a:t>
            </a:r>
            <a:br>
              <a:rPr lang="pl-PL" sz="4800" dirty="0">
                <a:latin typeface="Garamond" panose="02020404030301010803" pitchFamily="18" charset="0"/>
                <a:ea typeface="Yu Mincho" panose="02020400000000000000" pitchFamily="18" charset="-128"/>
              </a:rPr>
            </a:br>
            <a:r>
              <a:rPr lang="pl-PL" sz="4800" dirty="0">
                <a:latin typeface="Garamond" panose="02020404030301010803" pitchFamily="18" charset="0"/>
                <a:ea typeface="Yu Mincho" panose="02020400000000000000" pitchFamily="18" charset="-128"/>
              </a:rPr>
              <a:t>z potrzeby przeżycia tzw. </a:t>
            </a:r>
            <a:r>
              <a:rPr lang="pl-PL" sz="4800" dirty="0">
                <a:solidFill>
                  <a:srgbClr val="FAEF88"/>
                </a:solidFill>
                <a:latin typeface="Garamond" panose="02020404030301010803" pitchFamily="18" charset="0"/>
                <a:ea typeface="Yu Mincho" panose="02020400000000000000" pitchFamily="18" charset="-128"/>
              </a:rPr>
              <a:t>świeckiej epifanii</a:t>
            </a:r>
            <a:r>
              <a:rPr lang="pl-PL" sz="4800" dirty="0">
                <a:solidFill>
                  <a:schemeClr val="tx1"/>
                </a:solidFill>
                <a:latin typeface="Garamond" panose="02020404030301010803" pitchFamily="18" charset="0"/>
                <a:ea typeface="Yu Mincho" panose="02020400000000000000" pitchFamily="18" charset="-128"/>
              </a:rPr>
              <a:t>.</a:t>
            </a:r>
            <a:endParaRPr lang="pl-PL" sz="4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C16BC8B6-7A9F-4BDA-B839-B193A89B4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340" y="1301388"/>
            <a:ext cx="3016933" cy="4255224"/>
          </a:xfrm>
        </p:spPr>
        <p:txBody>
          <a:bodyPr anchor="ctr">
            <a:normAutofit/>
          </a:bodyPr>
          <a:lstStyle/>
          <a:p>
            <a:r>
              <a:rPr lang="pl-PL" sz="2000" dirty="0"/>
              <a:t>TEZA 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09DEA72-C51E-4A4A-9E85-AF6F3F9E9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501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3B1553-1636-4954-B3CD-10A4DE0CA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D4B4DFC-38BA-4C07-8028-8FA8327DD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045460-25F8-40ED-9BCB-027C40E6B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6E826CA-0809-4053-BBBD-D64451912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CE201F6-A6FC-4624-B774-1D2FCA3A7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97E3E208-09BB-49A6-AC5B-365323B22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7C6A2D76-7D65-46B7-AA15-7C9674AF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899" y="1293684"/>
            <a:ext cx="5888496" cy="42706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l-PL" sz="5400" dirty="0">
                <a:solidFill>
                  <a:schemeClr val="tx1"/>
                </a:solidFill>
              </a:rPr>
              <a:t>2</a:t>
            </a:r>
            <a:r>
              <a:rPr lang="en-US" sz="5400" dirty="0">
                <a:solidFill>
                  <a:schemeClr val="tx1"/>
                </a:solidFill>
              </a:rPr>
              <a:t>. </a:t>
            </a:r>
            <a:r>
              <a:rPr lang="pl-PL" sz="5400" dirty="0">
                <a:solidFill>
                  <a:schemeClr val="tx1"/>
                </a:solidFill>
              </a:rPr>
              <a:t>Trochę teorii</a:t>
            </a:r>
            <a:endParaRPr lang="en-US" sz="5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09DEA72-C51E-4A4A-9E85-AF6F3F9E9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902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434DCA8-BC57-40AE-94D7-754460957E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5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93A23A1-FB7B-4C57-8240-0B6015C1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43CA6E1-DE85-4998-B1CA-2B617EDF6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CFA359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AD162A3C-D7A8-4B2A-94B1-73192CBC5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xmlns="" id="{6EBD6825-5C04-4A6F-A081-ACF1289F4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068" y="1149305"/>
            <a:ext cx="6664952" cy="46154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B8F1012-6DEE-4829-9F32-620A711094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2183</TotalTime>
  <Words>626</Words>
  <Application>Microsoft Office PowerPoint</Application>
  <PresentationFormat>Panoramiczny</PresentationFormat>
  <Paragraphs>92</Paragraphs>
  <Slides>30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6" baseType="lpstr">
      <vt:lpstr>Arial</vt:lpstr>
      <vt:lpstr>Garamond</vt:lpstr>
      <vt:lpstr>Times New Roman</vt:lpstr>
      <vt:lpstr>Wingdings</vt:lpstr>
      <vt:lpstr>Yu Mincho</vt:lpstr>
      <vt:lpstr>Organiczny</vt:lpstr>
      <vt:lpstr> uważne spojrzenie jako sposób odbioru dzieła filmowego  </vt:lpstr>
      <vt:lpstr>1. Kontekstualizacja</vt:lpstr>
      <vt:lpstr>psychologiczna koncepcja mindfulness </vt:lpstr>
      <vt:lpstr>Prezentacja programu PowerPoint</vt:lpstr>
      <vt:lpstr>slow movement</vt:lpstr>
      <vt:lpstr>slow cinema </vt:lpstr>
      <vt:lpstr>Sztuczny konstrukt  slow cinema zaistniał  z potrzeby przeżycia tzw. świeckiej epifanii.</vt:lpstr>
      <vt:lpstr>2. Trochę teorii</vt:lpstr>
      <vt:lpstr>Prezentacja programu PowerPoint</vt:lpstr>
      <vt:lpstr>mindfulness  Jona Kabat-Zina</vt:lpstr>
      <vt:lpstr>buddyjska sati </vt:lpstr>
      <vt:lpstr>Prezentacja programu PowerPoint</vt:lpstr>
      <vt:lpstr>chrześcijańska kontemplacja</vt:lpstr>
      <vt:lpstr>Zabieg slow w kinie  to „uważność, która przejawia się na gruncie filmowym”.</vt:lpstr>
      <vt:lpstr>3. Analizy</vt:lpstr>
      <vt:lpstr>Filmoznawcza definicja zabiegu slow</vt:lpstr>
      <vt:lpstr>Zabieg slow w klasycznej dramaturgii filmowej</vt:lpstr>
      <vt:lpstr>Praktyki realistów i modernistów  (oraz ich naśladowców):</vt:lpstr>
      <vt:lpstr>FILMY RADYKALNIE SLOW</vt:lpstr>
      <vt:lpstr>Można wyróżnić takie dzieła filmowe, w których zabieg slow stanowi nadrzędną strategię realizacyjną.</vt:lpstr>
      <vt:lpstr>Filmy typu slow domagają się specyficznego sposobu odbioru – uważnego spojrzenia.</vt:lpstr>
      <vt:lpstr>„UWAŻNE SPOJRZENIE”</vt:lpstr>
      <vt:lpstr>Specyfika „uważnego spojrzenia”:</vt:lpstr>
      <vt:lpstr>4. Edukacja filmowa</vt:lpstr>
      <vt:lpstr>Potencjał „uważnego spojrzenia”</vt:lpstr>
      <vt:lpstr>Strategia „uważnego spojrzenia”  – przykładowe scenariusze lekcji</vt:lpstr>
      <vt:lpstr>Prezentacja programu PowerPoint</vt:lpstr>
      <vt:lpstr>Strategia uważnego spojrzenia posiada szczególną wartość jako sposób odbioru dzieła filmowego.</vt:lpstr>
      <vt:lpstr>W ramach rozszerzenia omówionego tematu polecam lekturę artykułów mojego autorstwa:</vt:lpstr>
      <vt:lpstr>Dziękuję za uwagę  i zachęcam do dalszego kontaktu: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uważne spojrzenie jako sposób odbioru dzieła filmowego  </dc:title>
  <dc:creator>Anna Piskorska</dc:creator>
  <cp:lastModifiedBy>WOJTEK</cp:lastModifiedBy>
  <cp:revision>15</cp:revision>
  <dcterms:created xsi:type="dcterms:W3CDTF">2021-11-28T23:57:31Z</dcterms:created>
  <dcterms:modified xsi:type="dcterms:W3CDTF">2021-12-13T12:59:35Z</dcterms:modified>
</cp:coreProperties>
</file>